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svgimage1.svg" ContentType="image/svg+xml"/>
  <Override PartName="/ppt/media/svgimage10.svg" ContentType="image/svg+xml"/>
  <Override PartName="/ppt/media/svgimage11.svg" ContentType="image/svg+xml"/>
  <Override PartName="/ppt/media/svgimage12.svg" ContentType="image/svg+xml"/>
  <Override PartName="/ppt/media/svgimage13.svg" ContentType="image/svg+xml"/>
  <Override PartName="/ppt/media/svgimage14.svg" ContentType="image/svg+xml"/>
  <Override PartName="/ppt/media/svgimage15.svg" ContentType="image/svg+xml"/>
  <Override PartName="/ppt/media/svgimage16.svg" ContentType="image/svg+xml"/>
  <Override PartName="/ppt/media/svgimage17.svg" ContentType="image/svg+xml"/>
  <Override PartName="/ppt/media/svgimage18.svg" ContentType="image/svg+xml"/>
  <Override PartName="/ppt/media/svgimage19.svg" ContentType="image/svg+xml"/>
  <Override PartName="/ppt/media/svgimage2.svg" ContentType="image/svg+xml"/>
  <Override PartName="/ppt/media/svgimage20.svg" ContentType="image/svg+xml"/>
  <Override PartName="/ppt/media/svgimage21.svg" ContentType="image/svg+xml"/>
  <Override PartName="/ppt/media/svgimage22.svg" ContentType="image/svg+xml"/>
  <Override PartName="/ppt/media/svgimage23.svg" ContentType="image/svg+xml"/>
  <Override PartName="/ppt/media/svgimage24.svg" ContentType="image/svg+xml"/>
  <Override PartName="/ppt/media/svgimage25.svg" ContentType="image/svg+xml"/>
  <Override PartName="/ppt/media/svgimage26.svg" ContentType="image/svg+xml"/>
  <Override PartName="/ppt/media/svgimage27.svg" ContentType="image/svg+xml"/>
  <Override PartName="/ppt/media/svgimage28.svg" ContentType="image/svg+xml"/>
  <Override PartName="/ppt/media/svgimage29.svg" ContentType="image/svg+xml"/>
  <Override PartName="/ppt/media/svgimage3.svg" ContentType="image/svg+xml"/>
  <Override PartName="/ppt/media/svgimage30.svg" ContentType="image/svg+xml"/>
  <Override PartName="/ppt/media/svgimage31.svg" ContentType="image/svg+xml"/>
  <Override PartName="/ppt/media/svgimage32.svg" ContentType="image/svg+xml"/>
  <Override PartName="/ppt/media/svgimage33.svg" ContentType="image/svg+xml"/>
  <Override PartName="/ppt/media/svgimage34.svg" ContentType="image/svg+xml"/>
  <Override PartName="/ppt/media/svgimage35.svg" ContentType="image/svg+xml"/>
  <Override PartName="/ppt/media/svgimage36.svg" ContentType="image/svg+xml"/>
  <Override PartName="/ppt/media/svgimage37.svg" ContentType="image/svg+xml"/>
  <Override PartName="/ppt/media/svgimage38.svg" ContentType="image/svg+xml"/>
  <Override PartName="/ppt/media/svgimage39.svg" ContentType="image/svg+xml"/>
  <Override PartName="/ppt/media/svgimage4.svg" ContentType="image/svg+xml"/>
  <Override PartName="/ppt/media/svgimage40.svg" ContentType="image/svg+xml"/>
  <Override PartName="/ppt/media/svgimage41.svg" ContentType="image/svg+xml"/>
  <Override PartName="/ppt/media/svgimage42.svg" ContentType="image/svg+xml"/>
  <Override PartName="/ppt/media/svgimage43.svg" ContentType="image/svg+xml"/>
  <Override PartName="/ppt/media/svgimage44.svg" ContentType="image/svg+xml"/>
  <Override PartName="/ppt/media/svgimage45.svg" ContentType="image/svg+xml"/>
  <Override PartName="/ppt/media/svgimage46.svg" ContentType="image/svg+xml"/>
  <Override PartName="/ppt/media/svgimage47.svg" ContentType="image/svg+xml"/>
  <Override PartName="/ppt/media/svgimage48.svg" ContentType="image/svg+xml"/>
  <Override PartName="/ppt/media/svgimage49.svg" ContentType="image/svg+xml"/>
  <Override PartName="/ppt/media/svgimage5.svg" ContentType="image/svg+xml"/>
  <Override PartName="/ppt/media/svgimage50.svg" ContentType="image/svg+xml"/>
  <Override PartName="/ppt/media/svgimage51.svg" ContentType="image/svg+xml"/>
  <Override PartName="/ppt/media/svgimage52.svg" ContentType="image/svg+xml"/>
  <Override PartName="/ppt/media/svgimage6.svg" ContentType="image/svg+xml"/>
  <Override PartName="/ppt/media/svgimage7.svg" ContentType="image/svg+xml"/>
  <Override PartName="/ppt/media/svgimage8.svg" ContentType="image/svg+xml"/>
  <Override PartName="/ppt/media/svg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svgimage1.svg"/><Relationship Id="rId4" Type="http://schemas.openxmlformats.org/officeDocument/2006/relationships/image" Target="../media/image2.png"/><Relationship Id="rId5" Type="http://schemas.openxmlformats.org/officeDocument/2006/relationships/image" Target="../media/svgimage2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svgimage3.sv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svgimage4.sv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svgimage5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svgimage6.sv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svgimage7.svg"/><Relationship Id="rId7" Type="http://schemas.openxmlformats.org/officeDocument/2006/relationships/image" Target="../media/image10.png"/><Relationship Id="rId8" Type="http://schemas.openxmlformats.org/officeDocument/2006/relationships/image" Target="../media/svgimage8.sv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svgimage9.svg"/><Relationship Id="rId12" Type="http://schemas.openxmlformats.org/officeDocument/2006/relationships/image" Target="../media/image13.png"/><Relationship Id="rId13" Type="http://schemas.openxmlformats.org/officeDocument/2006/relationships/image" Target="../media/svgimage10.sv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svgimage11.sv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svgimage12.svg"/><Relationship Id="rId20" Type="http://schemas.openxmlformats.org/officeDocument/2006/relationships/image" Target="../media/image18.png"/><Relationship Id="rId21" Type="http://schemas.openxmlformats.org/officeDocument/2006/relationships/image" Target="../media/image19.png"/><Relationship Id="rId22" Type="http://schemas.openxmlformats.org/officeDocument/2006/relationships/image" Target="../media/svgimage13.svg"/><Relationship Id="rId23" Type="http://schemas.openxmlformats.org/officeDocument/2006/relationships/image" Target="../media/image20.png"/><Relationship Id="rId24" Type="http://schemas.openxmlformats.org/officeDocument/2006/relationships/image" Target="../media/svgimage14.sv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svgimage15.sv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svgimage16.sv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svgimage17.sv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svgimage18.svg"/><Relationship Id="rId11" Type="http://schemas.openxmlformats.org/officeDocument/2006/relationships/image" Target="../media/image31.png"/><Relationship Id="rId12" Type="http://schemas.openxmlformats.org/officeDocument/2006/relationships/image" Target="../media/svgimage19.svg"/><Relationship Id="rId13" Type="http://schemas.openxmlformats.org/officeDocument/2006/relationships/image" Target="../media/image32.png"/><Relationship Id="rId14" Type="http://schemas.openxmlformats.org/officeDocument/2006/relationships/image" Target="../media/svgimage20.svg"/><Relationship Id="rId15" Type="http://schemas.openxmlformats.org/officeDocument/2006/relationships/image" Target="../media/image33.png"/><Relationship Id="rId16" Type="http://schemas.openxmlformats.org/officeDocument/2006/relationships/image" Target="../media/svgimage21.sv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svgimage22.svg"/><Relationship Id="rId4" Type="http://schemas.openxmlformats.org/officeDocument/2006/relationships/image" Target="../media/image35.png"/><Relationship Id="rId5" Type="http://schemas.openxmlformats.org/officeDocument/2006/relationships/image" Target="../media/svgimage23.svg"/><Relationship Id="rId6" Type="http://schemas.openxmlformats.org/officeDocument/2006/relationships/image" Target="../media/image36.png"/><Relationship Id="rId7" Type="http://schemas.openxmlformats.org/officeDocument/2006/relationships/image" Target="../media/svgimage24.svg"/><Relationship Id="rId8" Type="http://schemas.openxmlformats.org/officeDocument/2006/relationships/image" Target="../media/image37.png"/><Relationship Id="rId9" Type="http://schemas.openxmlformats.org/officeDocument/2006/relationships/image" Target="../media/svgimage25.svg"/><Relationship Id="rId10" Type="http://schemas.openxmlformats.org/officeDocument/2006/relationships/image" Target="../media/image38.png"/><Relationship Id="rId11" Type="http://schemas.openxmlformats.org/officeDocument/2006/relationships/image" Target="../media/svgimage26.sv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svgimage27.svg"/><Relationship Id="rId15" Type="http://schemas.openxmlformats.org/officeDocument/2006/relationships/image" Target="../media/image41.png"/><Relationship Id="rId16" Type="http://schemas.openxmlformats.org/officeDocument/2006/relationships/image" Target="../media/image42.png"/><Relationship Id="rId17" Type="http://schemas.openxmlformats.org/officeDocument/2006/relationships/image" Target="../media/image43.png"/><Relationship Id="rId18" Type="http://schemas.openxmlformats.org/officeDocument/2006/relationships/image" Target="../media/svgimage28.svg"/><Relationship Id="rId19" Type="http://schemas.openxmlformats.org/officeDocument/2006/relationships/image" Target="../media/image44.png"/><Relationship Id="rId20" Type="http://schemas.openxmlformats.org/officeDocument/2006/relationships/image" Target="../media/svgimage29.sv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image" Target="../media/svgimage30.sv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image" Target="../media/svgimage31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svgimage32.svg"/><Relationship Id="rId4" Type="http://schemas.openxmlformats.org/officeDocument/2006/relationships/image" Target="../media/image47.png"/><Relationship Id="rId5" Type="http://schemas.openxmlformats.org/officeDocument/2006/relationships/image" Target="../media/svgimage33.sv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image" Target="../media/svgimage34.sv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image" Target="../media/svgimage35.sv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svgimage36.sv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svgimage37.svg"/><Relationship Id="rId7" Type="http://schemas.openxmlformats.org/officeDocument/2006/relationships/image" Target="../media/image55.png"/><Relationship Id="rId8" Type="http://schemas.openxmlformats.org/officeDocument/2006/relationships/image" Target="../media/svgimage38.svg"/><Relationship Id="rId9" Type="http://schemas.openxmlformats.org/officeDocument/2006/relationships/image" Target="../media/image56.png"/><Relationship Id="rId10" Type="http://schemas.openxmlformats.org/officeDocument/2006/relationships/image" Target="../media/svgimage39.svg"/><Relationship Id="rId11" Type="http://schemas.openxmlformats.org/officeDocument/2006/relationships/image" Target="../media/image57.png"/><Relationship Id="rId12" Type="http://schemas.openxmlformats.org/officeDocument/2006/relationships/image" Target="../media/svgimage40.svg"/><Relationship Id="rId13" Type="http://schemas.openxmlformats.org/officeDocument/2006/relationships/image" Target="../media/image58.png"/><Relationship Id="rId14" Type="http://schemas.openxmlformats.org/officeDocument/2006/relationships/image" Target="../media/svgimage41.svg"/><Relationship Id="rId15" Type="http://schemas.openxmlformats.org/officeDocument/2006/relationships/image" Target="../media/image59.png"/><Relationship Id="rId16" Type="http://schemas.openxmlformats.org/officeDocument/2006/relationships/image" Target="../media/svgimage42.svg"/><Relationship Id="rId17" Type="http://schemas.openxmlformats.org/officeDocument/2006/relationships/image" Target="../media/image60.png"/><Relationship Id="rId18" Type="http://schemas.openxmlformats.org/officeDocument/2006/relationships/image" Target="../media/svgimage43.svg"/><Relationship Id="rId19" Type="http://schemas.openxmlformats.org/officeDocument/2006/relationships/image" Target="../media/image61.png"/><Relationship Id="rId20" Type="http://schemas.openxmlformats.org/officeDocument/2006/relationships/image" Target="../media/svgimage44.svg"/><Relationship Id="rId21" Type="http://schemas.openxmlformats.org/officeDocument/2006/relationships/image" Target="../media/image62.png"/><Relationship Id="rId22" Type="http://schemas.openxmlformats.org/officeDocument/2006/relationships/image" Target="../media/svgimage45.svg"/><Relationship Id="rId23" Type="http://schemas.openxmlformats.org/officeDocument/2006/relationships/image" Target="../media/image63.png"/><Relationship Id="rId24" Type="http://schemas.openxmlformats.org/officeDocument/2006/relationships/image" Target="../media/svgimage46.svg"/><Relationship Id="rId25" Type="http://schemas.openxmlformats.org/officeDocument/2006/relationships/image" Target="../media/image64.png"/><Relationship Id="rId26" Type="http://schemas.openxmlformats.org/officeDocument/2006/relationships/image" Target="../media/svgimage47.svg"/><Relationship Id="rId27" Type="http://schemas.openxmlformats.org/officeDocument/2006/relationships/image" Target="../media/image65.png"/><Relationship Id="rId28" Type="http://schemas.openxmlformats.org/officeDocument/2006/relationships/image" Target="../media/svgimage48.svg"/><Relationship Id="rId29" Type="http://schemas.openxmlformats.org/officeDocument/2006/relationships/image" Target="../media/image66.png"/><Relationship Id="rId30" Type="http://schemas.openxmlformats.org/officeDocument/2006/relationships/image" Target="../media/svgimage49.svg"/><Relationship Id="rId31" Type="http://schemas.openxmlformats.org/officeDocument/2006/relationships/image" Target="../media/image67.png"/><Relationship Id="rId32" Type="http://schemas.openxmlformats.org/officeDocument/2006/relationships/image" Target="../media/svgimage50.sv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3" Type="http://schemas.openxmlformats.org/officeDocument/2006/relationships/image" Target="../media/svgimage51.sv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Relationship Id="rId3" Type="http://schemas.openxmlformats.org/officeDocument/2006/relationships/image" Target="../media/svgimage52.sv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0162" y="791914"/>
            <a:ext cx="4031903" cy="48717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67879" y="863947"/>
            <a:ext cx="2296864" cy="5039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7879" y="2942332"/>
            <a:ext cx="4538457" cy="1426464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5950"/>
              </a:lnSpc>
            </a:pPr>
            <a:r>
              <a:rPr sz="3600" b="0" i="0" spc="-162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Brand</a:t>
            </a:r>
            <a:r>
              <a:rPr sz="3600" b="0" i="0" spc="-162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3600" b="0" i="0" spc="-162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guidelines.</a:t>
            </a:r>
            <a:br>
              <a:rPr sz="3600"/>
            </a:b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Logo,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colour,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type,</a:t>
            </a:r>
            <a:br>
              <a:rPr sz="3600"/>
            </a:b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layout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and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3600" b="0" i="0" spc="-162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templates.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4704011"/>
            <a:ext cx="1792209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VERSION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1.0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63947" y="7291536"/>
            <a:ext cx="261065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COMPASS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ENERGY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PTE.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LTD.,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TRADING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48973" y="7291536"/>
            <a:ext cx="149988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DESKELY.COM/COMPANY/MEDIA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66027" y="226070"/>
            <a:ext cx="73980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CONTENTS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988814"/>
            <a:ext cx="4785979" cy="3333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Contents.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Six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chapters,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one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system.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1674168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575965" y="2124075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0" name="TextBox 9"/>
          <p:cNvSpPr txBox="1"/>
          <p:nvPr/>
        </p:nvSpPr>
        <p:spPr>
          <a:xfrm>
            <a:off x="863947" y="1841897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7879" y="1813322"/>
            <a:ext cx="392266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Logo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7822" y="1832372"/>
            <a:ext cx="3478956" cy="1333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Versions,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construction,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clear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space,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size,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backgrounds,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misuse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75965" y="257398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4" name="TextBox 13"/>
          <p:cNvSpPr txBox="1"/>
          <p:nvPr/>
        </p:nvSpPr>
        <p:spPr>
          <a:xfrm>
            <a:off x="863947" y="2291804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7879" y="2263229"/>
            <a:ext cx="509007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Colour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7822" y="2282279"/>
            <a:ext cx="2188970" cy="1333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Palette,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values,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contrast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and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proportion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75965" y="3023890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8" name="TextBox 17"/>
          <p:cNvSpPr txBox="1"/>
          <p:nvPr/>
        </p:nvSpPr>
        <p:spPr>
          <a:xfrm>
            <a:off x="863947" y="2741712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7879" y="2713137"/>
            <a:ext cx="887153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Typography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7822" y="2732187"/>
            <a:ext cx="1429524" cy="1333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Typefaces,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scale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and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use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75965" y="3473797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2" name="TextBox 21"/>
          <p:cNvSpPr txBox="1"/>
          <p:nvPr/>
        </p:nvSpPr>
        <p:spPr>
          <a:xfrm>
            <a:off x="863947" y="3191619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67879" y="3163044"/>
            <a:ext cx="514686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Layout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7822" y="3182094"/>
            <a:ext cx="1635713" cy="1333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The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frame,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spacing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and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rules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75965" y="3923705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6" name="TextBox 25"/>
          <p:cNvSpPr txBox="1"/>
          <p:nvPr/>
        </p:nvSpPr>
        <p:spPr>
          <a:xfrm>
            <a:off x="863947" y="3641527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67879" y="3612952"/>
            <a:ext cx="672286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Graphics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27822" y="3632002"/>
            <a:ext cx="1518342" cy="1333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Line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work,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labels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and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icons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75965" y="437361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30" name="TextBox 29"/>
          <p:cNvSpPr txBox="1"/>
          <p:nvPr/>
        </p:nvSpPr>
        <p:spPr>
          <a:xfrm>
            <a:off x="863947" y="4091434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67879" y="4062859"/>
            <a:ext cx="769938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Templates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27822" y="4081909"/>
            <a:ext cx="1731630" cy="1333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Print,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email,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social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and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86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screens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4" name="TextBox 33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1367879" y="5337870"/>
            <a:ext cx="38895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879" y="5565428"/>
            <a:ext cx="1358060" cy="6762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400" b="0" i="0" spc="-19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879" y="6306422"/>
            <a:ext cx="5101968" cy="433069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8"/>
              </a:lnSpc>
            </a:pP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spiral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mark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drawn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from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logarithmic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curve,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name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set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DM</a:t>
            </a:r>
            <a:br>
              <a:rPr sz="1100"/>
            </a:b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Sans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ExtraBold.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Always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use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supplied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files.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63947" y="7291536"/>
            <a:ext cx="14413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10960" y="226070"/>
            <a:ext cx="79817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LOGO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65" y="575965"/>
            <a:ext cx="9540032" cy="655200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6015" y="3259634"/>
            <a:ext cx="5399931" cy="11846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67879" y="6716167"/>
            <a:ext cx="132445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THE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PRIMARY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LOCKUP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90248" y="226070"/>
            <a:ext cx="103213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VERSIONS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6427134" cy="603504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9256"/>
              </a:lnSpc>
            </a:pP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Versions.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Ten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files,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each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in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SVG,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PNG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and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vector</a:t>
            </a:r>
            <a:br>
              <a:rPr sz="2200"/>
            </a:b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PDF.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2659261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65" y="2664023"/>
            <a:ext cx="2384971" cy="1846808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396" y="3382119"/>
            <a:ext cx="1871960" cy="410617"/>
          </a:xfrm>
          <a:prstGeom prst="rect">
            <a:avLst/>
          </a:prstGeom>
        </p:spPr>
      </p:pic>
      <p:cxnSp>
        <p:nvCxnSpPr>
          <p:cNvPr id="11" name="Connector 10"/>
          <p:cNvCxnSpPr/>
          <p:nvPr/>
        </p:nvCxnSpPr>
        <p:spPr>
          <a:xfrm>
            <a:off x="575965" y="4515594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19882" y="4646265"/>
            <a:ext cx="29571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Logo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965698" y="2664023"/>
            <a:ext cx="0" cy="223197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2970461" y="2664023"/>
            <a:ext cx="2375446" cy="1846808"/>
          </a:xfrm>
          <a:prstGeom prst="rect">
            <a:avLst/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22129" y="3382119"/>
            <a:ext cx="1871960" cy="410617"/>
          </a:xfrm>
          <a:prstGeom prst="rect">
            <a:avLst/>
          </a:prstGeom>
        </p:spPr>
      </p:pic>
      <p:cxnSp>
        <p:nvCxnSpPr>
          <p:cNvPr id="16" name="Connector 15"/>
          <p:cNvCxnSpPr/>
          <p:nvPr/>
        </p:nvCxnSpPr>
        <p:spPr>
          <a:xfrm>
            <a:off x="2970461" y="4515594"/>
            <a:ext cx="2375445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3114377" y="4646265"/>
            <a:ext cx="80874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Logo,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reversed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50669" y="2664023"/>
            <a:ext cx="0" cy="223197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5431" y="2664023"/>
            <a:ext cx="2375446" cy="1846808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31098" y="3137446"/>
            <a:ext cx="1223962" cy="899964"/>
          </a:xfrm>
          <a:prstGeom prst="rect">
            <a:avLst/>
          </a:prstGeom>
        </p:spPr>
      </p:pic>
      <p:cxnSp>
        <p:nvCxnSpPr>
          <p:cNvPr id="21" name="Connector 20"/>
          <p:cNvCxnSpPr/>
          <p:nvPr/>
        </p:nvCxnSpPr>
        <p:spPr>
          <a:xfrm>
            <a:off x="5355431" y="4515594"/>
            <a:ext cx="237544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5499348" y="4646265"/>
            <a:ext cx="45552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Stacked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735639" y="2664023"/>
            <a:ext cx="0" cy="223197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7740402" y="2664023"/>
            <a:ext cx="2375595" cy="1846808"/>
          </a:xfrm>
          <a:prstGeom prst="rect">
            <a:avLst/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16218" y="3137446"/>
            <a:ext cx="1223962" cy="899964"/>
          </a:xfrm>
          <a:prstGeom prst="rect">
            <a:avLst/>
          </a:prstGeom>
        </p:spPr>
      </p:pic>
      <p:cxnSp>
        <p:nvCxnSpPr>
          <p:cNvPr id="26" name="Connector 25"/>
          <p:cNvCxnSpPr/>
          <p:nvPr/>
        </p:nvCxnSpPr>
        <p:spPr>
          <a:xfrm>
            <a:off x="7740402" y="4515594"/>
            <a:ext cx="237559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7884319" y="4646265"/>
            <a:ext cx="968556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Stacked,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reversed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75965" y="4900761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5965" y="4905524"/>
            <a:ext cx="2384971" cy="1837283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0445" y="5605016"/>
            <a:ext cx="1655862" cy="438299"/>
          </a:xfrm>
          <a:prstGeom prst="rect">
            <a:avLst/>
          </a:prstGeom>
        </p:spPr>
      </p:pic>
      <p:cxnSp>
        <p:nvCxnSpPr>
          <p:cNvPr id="31" name="Connector 30"/>
          <p:cNvCxnSpPr/>
          <p:nvPr/>
        </p:nvCxnSpPr>
        <p:spPr>
          <a:xfrm>
            <a:off x="575965" y="6747570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2" name="TextBox 31"/>
          <p:cNvSpPr txBox="1"/>
          <p:nvPr/>
        </p:nvSpPr>
        <p:spPr>
          <a:xfrm>
            <a:off x="719882" y="6878241"/>
            <a:ext cx="571795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Wordmark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2960936" y="4900761"/>
            <a:ext cx="2384970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2965698" y="4895999"/>
            <a:ext cx="0" cy="2231975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70461" y="4905524"/>
            <a:ext cx="2375446" cy="1837283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762226" y="5428208"/>
            <a:ext cx="791914" cy="791914"/>
          </a:xfrm>
          <a:prstGeom prst="rect">
            <a:avLst/>
          </a:prstGeom>
        </p:spPr>
      </p:pic>
      <p:cxnSp>
        <p:nvCxnSpPr>
          <p:cNvPr id="37" name="Connector 36"/>
          <p:cNvCxnSpPr/>
          <p:nvPr/>
        </p:nvCxnSpPr>
        <p:spPr>
          <a:xfrm>
            <a:off x="2970461" y="6747570"/>
            <a:ext cx="2375445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8" name="TextBox 37"/>
          <p:cNvSpPr txBox="1"/>
          <p:nvPr/>
        </p:nvSpPr>
        <p:spPr>
          <a:xfrm>
            <a:off x="3114377" y="6878241"/>
            <a:ext cx="300925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Mark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5345906" y="4900761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5350669" y="4895999"/>
            <a:ext cx="0" cy="2231975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55431" y="4905524"/>
            <a:ext cx="2375446" cy="1837283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183213" y="5464225"/>
            <a:ext cx="719882" cy="719882"/>
          </a:xfrm>
          <a:prstGeom prst="rect">
            <a:avLst/>
          </a:prstGeom>
        </p:spPr>
      </p:pic>
      <p:cxnSp>
        <p:nvCxnSpPr>
          <p:cNvPr id="43" name="Connector 42"/>
          <p:cNvCxnSpPr/>
          <p:nvPr/>
        </p:nvCxnSpPr>
        <p:spPr>
          <a:xfrm>
            <a:off x="5355431" y="6747570"/>
            <a:ext cx="237544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5499348" y="6878241"/>
            <a:ext cx="495124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App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icon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7730877" y="4900761"/>
            <a:ext cx="2385119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7735639" y="4895999"/>
            <a:ext cx="0" cy="2231975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7" name="Rectangle 46"/>
          <p:cNvSpPr/>
          <p:nvPr/>
        </p:nvSpPr>
        <p:spPr>
          <a:xfrm>
            <a:off x="7740402" y="4905524"/>
            <a:ext cx="2375595" cy="1837283"/>
          </a:xfrm>
          <a:prstGeom prst="rect">
            <a:avLst/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568184" y="5464225"/>
            <a:ext cx="719882" cy="719882"/>
          </a:xfrm>
          <a:prstGeom prst="rect">
            <a:avLst/>
          </a:prstGeom>
        </p:spPr>
      </p:pic>
      <p:cxnSp>
        <p:nvCxnSpPr>
          <p:cNvPr id="49" name="Connector 48"/>
          <p:cNvCxnSpPr/>
          <p:nvPr/>
        </p:nvCxnSpPr>
        <p:spPr>
          <a:xfrm>
            <a:off x="7740402" y="6747570"/>
            <a:ext cx="237559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50" name="TextBox 49"/>
          <p:cNvSpPr txBox="1"/>
          <p:nvPr/>
        </p:nvSpPr>
        <p:spPr>
          <a:xfrm>
            <a:off x="7884319" y="6878241"/>
            <a:ext cx="777511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App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icon,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light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52" name="TextBox 51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69685" y="226070"/>
            <a:ext cx="1265929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CONSTRUCTION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65" y="575965"/>
            <a:ext cx="4769941" cy="655200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6430" y="1151930"/>
            <a:ext cx="4468862" cy="5399931"/>
          </a:xfrm>
          <a:prstGeom prst="rect">
            <a:avLst/>
          </a:prstGeom>
        </p:spPr>
      </p:pic>
      <p:cxnSp>
        <p:nvCxnSpPr>
          <p:cNvPr id="9" name="Connector 8"/>
          <p:cNvCxnSpPr/>
          <p:nvPr/>
        </p:nvCxnSpPr>
        <p:spPr>
          <a:xfrm>
            <a:off x="5350669" y="575965"/>
            <a:ext cx="0" cy="6552009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715298" y="1060847"/>
            <a:ext cx="3706600" cy="54864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9256"/>
              </a:lnSpc>
            </a:pPr>
            <a:r>
              <a:rPr sz="2000" b="0" i="0" spc="-70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Construction.</a:t>
            </a:r>
            <a:r>
              <a:rPr sz="2000" b="0" i="0" spc="-70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000" b="0" i="0" spc="-70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One</a:t>
            </a:r>
            <a:r>
              <a:rPr sz="2000" b="0" i="0" spc="-70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000" b="0" i="0" spc="-70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spiral,</a:t>
            </a:r>
            <a:r>
              <a:rPr sz="2000" b="0" i="0" spc="-70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000" b="0" i="0" spc="-70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three</a:t>
            </a:r>
            <a:br>
              <a:rPr sz="2000"/>
            </a:br>
            <a:r>
              <a:rPr sz="2000" b="0" i="0" spc="-70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rules.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15298" y="2591693"/>
            <a:ext cx="3968799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2" name="TextBox 11"/>
          <p:cNvSpPr txBox="1"/>
          <p:nvPr/>
        </p:nvSpPr>
        <p:spPr>
          <a:xfrm>
            <a:off x="5715298" y="1808411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7197" y="1836986"/>
            <a:ext cx="758422" cy="1524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Outer</a:t>
            </a:r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edge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7197" y="2023449"/>
            <a:ext cx="3578501" cy="35433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9"/>
              </a:lnSpc>
            </a:pP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logarithmic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spiral,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curve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of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nautilus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shell,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growing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1.45</a:t>
            </a:r>
            <a:br>
              <a:rPr sz="900"/>
            </a:b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times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each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quarter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turn.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15298" y="3382566"/>
            <a:ext cx="3968799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6" name="TextBox 15"/>
          <p:cNvSpPr txBox="1"/>
          <p:nvPr/>
        </p:nvSpPr>
        <p:spPr>
          <a:xfrm>
            <a:off x="5715298" y="2776389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7197" y="2804964"/>
            <a:ext cx="728290" cy="1524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Inner</a:t>
            </a:r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edge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7197" y="3030289"/>
            <a:ext cx="3476905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same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spiral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half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scale,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so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band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tapers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like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shell.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15298" y="4350544"/>
            <a:ext cx="3968799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0" name="TextBox 19"/>
          <p:cNvSpPr txBox="1"/>
          <p:nvPr/>
        </p:nvSpPr>
        <p:spPr>
          <a:xfrm>
            <a:off x="5715298" y="3567261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7197" y="3595836"/>
            <a:ext cx="231353" cy="1524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Lip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7197" y="3782300"/>
            <a:ext cx="3760238" cy="35433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9"/>
              </a:lnSpc>
            </a:pP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circle,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tangent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to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bowl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passing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through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tip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of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br>
              <a:rPr sz="900"/>
            </a:b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notch.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15298" y="5141416"/>
            <a:ext cx="3968799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4" name="TextBox 23"/>
          <p:cNvSpPr txBox="1"/>
          <p:nvPr/>
        </p:nvSpPr>
        <p:spPr>
          <a:xfrm>
            <a:off x="5715298" y="4535239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47197" y="4563814"/>
            <a:ext cx="368129" cy="1524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9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47197" y="4789140"/>
            <a:ext cx="3500095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straight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vertical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cut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that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starts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spiral,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square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top.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15298" y="5371654"/>
            <a:ext cx="3591437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geometry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fixed.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Never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redraw,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trace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or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adjust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mark.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8409" y="226070"/>
            <a:ext cx="173368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CLEAR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SPACE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SIZE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5849582" cy="603504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9256"/>
              </a:lnSpc>
            </a:pP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Clear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space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and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size.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One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mark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of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space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on</a:t>
            </a:r>
            <a:br>
              <a:rPr sz="2200"/>
            </a:b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every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side.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2812852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65" y="2817614"/>
            <a:ext cx="5870674" cy="431973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01850" y="4151561"/>
            <a:ext cx="3618905" cy="1651695"/>
          </a:xfrm>
          <a:prstGeom prst="rect">
            <a:avLst/>
          </a:prstGeom>
          <a:solidFill>
            <a:srgbClr val="FFFFFF"/>
          </a:solidFill>
          <a:ln w="9525">
            <a:solidFill>
              <a:srgbClr val="AEB3BB"/>
            </a:solidFill>
            <a:custDash>
              <a:ds d="300000" sp="300000"/>
            </a:custDash>
          </a:ln>
        </p:spPr>
        <p:txBody>
          <a:bodyPr rtlCol="0" anchor="ctr"/>
          <a:lstStyle/>
          <a:p/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1375" y="4161086"/>
            <a:ext cx="539948" cy="539948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1281" y="4161086"/>
            <a:ext cx="539948" cy="539948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1375" y="5253782"/>
            <a:ext cx="539948" cy="539948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281" y="5253782"/>
            <a:ext cx="539948" cy="53994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251323" y="4701034"/>
            <a:ext cx="2519958" cy="552748"/>
          </a:xfrm>
          <a:prstGeom prst="rect">
            <a:avLst/>
          </a:prstGeom>
          <a:noFill/>
          <a:ln w="9525">
            <a:solidFill>
              <a:srgbClr val="D3D6DB"/>
            </a:solidFill>
            <a:custDash>
              <a:ds d="300000" sp="300000"/>
            </a:custDash>
          </a:ln>
        </p:spPr>
        <p:txBody>
          <a:bodyPr rtlCol="0" anchor="ctr"/>
          <a:lstStyle/>
          <a:p/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51323" y="4701034"/>
            <a:ext cx="2519958" cy="5527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649242" y="5859363"/>
            <a:ext cx="73980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×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MARK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451402" y="2817614"/>
            <a:ext cx="0" cy="431973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6456164" y="4252764"/>
            <a:ext cx="3659832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06071" y="3434060"/>
            <a:ext cx="899964" cy="19734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968109" y="3280618"/>
            <a:ext cx="328059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Logo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68109" y="3439549"/>
            <a:ext cx="1865567" cy="35433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9"/>
              </a:lnSpc>
            </a:pP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96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px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wide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screen,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25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mm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</a:t>
            </a:r>
            <a:br>
              <a:rPr sz="900"/>
            </a:b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print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456164" y="5692676"/>
            <a:ext cx="3659832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66087" y="4882753"/>
            <a:ext cx="179933" cy="17993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968109" y="4809083"/>
            <a:ext cx="1112588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Mark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and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app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icon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68109" y="5006876"/>
            <a:ext cx="1754032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16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px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screen,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5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mm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print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456164" y="7132588"/>
            <a:ext cx="3659832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248079" y="6304657"/>
            <a:ext cx="215950" cy="21595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968109" y="6248995"/>
            <a:ext cx="1170643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Below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the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9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minimum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68109" y="6446788"/>
            <a:ext cx="1420532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Use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mark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its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own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2" name="TextBox 31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18128" y="226070"/>
            <a:ext cx="185058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01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BACKGROUNDS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MISUSE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6443225" cy="603504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9256"/>
              </a:lnSpc>
            </a:pP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Backgrounds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and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misuse.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Four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grounds,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and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the</a:t>
            </a:r>
            <a:br>
              <a:rPr sz="2200"/>
            </a:b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logo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as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supplied.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1804690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575965" y="1809452"/>
            <a:ext cx="2384971" cy="15744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4511" y="2446586"/>
            <a:ext cx="1367879" cy="3000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9882" y="3161705"/>
            <a:ext cx="33058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WHITE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60936" y="1809452"/>
            <a:ext cx="2384971" cy="1574453"/>
          </a:xfrm>
          <a:prstGeom prst="rect">
            <a:avLst/>
          </a:prstGeom>
          <a:solidFill>
            <a:srgbClr val="F8F8F9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3" name="Connector 12"/>
          <p:cNvCxnSpPr/>
          <p:nvPr/>
        </p:nvCxnSpPr>
        <p:spPr>
          <a:xfrm>
            <a:off x="2965698" y="1809452"/>
            <a:ext cx="0" cy="157445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74244" y="2446586"/>
            <a:ext cx="1367879" cy="3000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114377" y="3161705"/>
            <a:ext cx="33058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PAPER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45906" y="1809452"/>
            <a:ext cx="2384971" cy="1574453"/>
          </a:xfrm>
          <a:prstGeom prst="rect">
            <a:avLst/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5350669" y="1809452"/>
            <a:ext cx="0" cy="157445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59214" y="2446586"/>
            <a:ext cx="1367879" cy="3000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99348" y="3161705"/>
            <a:ext cx="21352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FFFFFF">
                    <a:alpha val="6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INK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30877" y="1809452"/>
            <a:ext cx="2385120" cy="1574453"/>
          </a:xfrm>
          <a:prstGeom prst="rect">
            <a:avLst/>
          </a:prstGeom>
          <a:solidFill>
            <a:srgbClr val="1F2327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21" name="Connector 20"/>
          <p:cNvCxnSpPr/>
          <p:nvPr/>
        </p:nvCxnSpPr>
        <p:spPr>
          <a:xfrm>
            <a:off x="7735639" y="1809452"/>
            <a:ext cx="0" cy="157445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44185" y="2446586"/>
            <a:ext cx="1367879" cy="3000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884319" y="3161705"/>
            <a:ext cx="50585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FFFFFF">
                    <a:alpha val="6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CHARCOAL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75965" y="5284440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140" y="5867912"/>
            <a:ext cx="1537581" cy="210462"/>
          </a:xfrm>
          <a:prstGeom prst="rect">
            <a:avLst/>
          </a:prstGeom>
        </p:spPr>
      </p:pic>
      <p:cxnSp>
        <p:nvCxnSpPr>
          <p:cNvPr id="26" name="Connector 25"/>
          <p:cNvCxnSpPr/>
          <p:nvPr/>
        </p:nvCxnSpPr>
        <p:spPr>
          <a:xfrm>
            <a:off x="575965" y="6661845"/>
            <a:ext cx="15899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7" name="Oval 26"/>
          <p:cNvSpPr/>
          <p:nvPr/>
        </p:nvSpPr>
        <p:spPr>
          <a:xfrm>
            <a:off x="719882" y="6792516"/>
            <a:ext cx="129480" cy="129480"/>
          </a:xfrm>
          <a:prstGeom prst="ellipse">
            <a:avLst/>
          </a:prstGeom>
          <a:noFill/>
          <a:ln w="9525">
            <a:solidFill>
              <a:srgbClr val="C9CCD2"/>
            </a:solidFill>
          </a:ln>
        </p:spPr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59321" y="6809631"/>
            <a:ext cx="9158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1246" y="6804868"/>
            <a:ext cx="1154710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Don’t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stretch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or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squash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it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170658" y="5289203"/>
            <a:ext cx="0" cy="1838771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355354" y="5839271"/>
            <a:ext cx="1220688" cy="267742"/>
          </a:xfrm>
          <a:prstGeom prst="rect">
            <a:avLst/>
          </a:prstGeom>
        </p:spPr>
      </p:pic>
      <p:cxnSp>
        <p:nvCxnSpPr>
          <p:cNvPr id="32" name="Connector 31"/>
          <p:cNvCxnSpPr/>
          <p:nvPr/>
        </p:nvCxnSpPr>
        <p:spPr>
          <a:xfrm>
            <a:off x="2175421" y="6661845"/>
            <a:ext cx="158055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2319338" y="6792516"/>
            <a:ext cx="129480" cy="129480"/>
          </a:xfrm>
          <a:prstGeom prst="ellipse">
            <a:avLst/>
          </a:prstGeom>
          <a:noFill/>
          <a:ln w="9525">
            <a:solidFill>
              <a:srgbClr val="C9CCD2"/>
            </a:solidFill>
          </a:ln>
        </p:spPr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2358777" y="6809631"/>
            <a:ext cx="9158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×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20702" y="6804868"/>
            <a:ext cx="749272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Don’t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recolour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it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3760738" y="5289203"/>
            <a:ext cx="0" cy="1838771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31175" y="5695610"/>
            <a:ext cx="1249057" cy="555064"/>
          </a:xfrm>
          <a:prstGeom prst="rect">
            <a:avLst/>
          </a:prstGeom>
        </p:spPr>
      </p:pic>
      <p:cxnSp>
        <p:nvCxnSpPr>
          <p:cNvPr id="38" name="Connector 37"/>
          <p:cNvCxnSpPr/>
          <p:nvPr/>
        </p:nvCxnSpPr>
        <p:spPr>
          <a:xfrm>
            <a:off x="3765500" y="6661845"/>
            <a:ext cx="158040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3909417" y="6792516"/>
            <a:ext cx="129480" cy="129480"/>
          </a:xfrm>
          <a:prstGeom prst="ellipse">
            <a:avLst/>
          </a:prstGeom>
          <a:noFill/>
          <a:ln w="9525">
            <a:solidFill>
              <a:srgbClr val="C9CCD2"/>
            </a:solidFill>
          </a:ln>
        </p:spPr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3948857" y="6809631"/>
            <a:ext cx="9158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10782" y="6804868"/>
            <a:ext cx="639000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Don’t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rotate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it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350669" y="5289203"/>
            <a:ext cx="0" cy="1838771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35364" y="5839271"/>
            <a:ext cx="1220688" cy="267742"/>
          </a:xfrm>
          <a:prstGeom prst="rect">
            <a:avLst/>
          </a:prstGeom>
        </p:spPr>
      </p:pic>
      <p:cxnSp>
        <p:nvCxnSpPr>
          <p:cNvPr id="44" name="Connector 43"/>
          <p:cNvCxnSpPr/>
          <p:nvPr/>
        </p:nvCxnSpPr>
        <p:spPr>
          <a:xfrm>
            <a:off x="5355431" y="6661845"/>
            <a:ext cx="1580555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5" name="Rounded Rectangle 44"/>
          <p:cNvSpPr/>
          <p:nvPr/>
        </p:nvSpPr>
        <p:spPr>
          <a:xfrm>
            <a:off x="5499348" y="6832550"/>
            <a:ext cx="118021" cy="12948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C9CCD2"/>
            </a:solidFill>
          </a:ln>
        </p:spPr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533132" y="6849666"/>
            <a:ext cx="9158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×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89253" y="6792516"/>
            <a:ext cx="1010204" cy="215138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Don’t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add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shadows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or</a:t>
            </a:r>
            <a:br>
              <a:rPr sz="700"/>
            </a:b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effects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6940748" y="5289203"/>
            <a:ext cx="0" cy="1838771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125444" y="5839271"/>
            <a:ext cx="1220539" cy="267742"/>
          </a:xfrm>
          <a:prstGeom prst="rect">
            <a:avLst/>
          </a:prstGeom>
        </p:spPr>
      </p:pic>
      <p:cxnSp>
        <p:nvCxnSpPr>
          <p:cNvPr id="50" name="Connector 49"/>
          <p:cNvCxnSpPr/>
          <p:nvPr/>
        </p:nvCxnSpPr>
        <p:spPr>
          <a:xfrm>
            <a:off x="6945511" y="6661845"/>
            <a:ext cx="158040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51" name="Oval 50"/>
          <p:cNvSpPr/>
          <p:nvPr/>
        </p:nvSpPr>
        <p:spPr>
          <a:xfrm>
            <a:off x="7089428" y="6792516"/>
            <a:ext cx="129480" cy="129480"/>
          </a:xfrm>
          <a:prstGeom prst="ellipse">
            <a:avLst/>
          </a:prstGeom>
          <a:noFill/>
          <a:ln w="9525">
            <a:solidFill>
              <a:srgbClr val="C9CCD2"/>
            </a:solidFill>
          </a:ln>
        </p:spPr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7128867" y="6809631"/>
            <a:ext cx="9158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×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90792" y="6804868"/>
            <a:ext cx="678912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Don’t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outline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it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8530679" y="5289203"/>
            <a:ext cx="0" cy="1838771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55" name="Rectangle 54"/>
          <p:cNvSpPr/>
          <p:nvPr/>
        </p:nvSpPr>
        <p:spPr>
          <a:xfrm>
            <a:off x="8535442" y="5289203"/>
            <a:ext cx="1580555" cy="1367879"/>
          </a:xfrm>
          <a:prstGeom prst="rect">
            <a:avLst/>
          </a:prstGeom>
          <a:solidFill>
            <a:srgbClr val="8B9097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715375" y="5839271"/>
            <a:ext cx="1220688" cy="267742"/>
          </a:xfrm>
          <a:prstGeom prst="rect">
            <a:avLst/>
          </a:prstGeom>
        </p:spPr>
      </p:pic>
      <p:cxnSp>
        <p:nvCxnSpPr>
          <p:cNvPr id="57" name="Connector 56"/>
          <p:cNvCxnSpPr/>
          <p:nvPr/>
        </p:nvCxnSpPr>
        <p:spPr>
          <a:xfrm>
            <a:off x="8535442" y="6661845"/>
            <a:ext cx="158055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58" name="Oval 57"/>
          <p:cNvSpPr/>
          <p:nvPr/>
        </p:nvSpPr>
        <p:spPr>
          <a:xfrm>
            <a:off x="8679359" y="6792516"/>
            <a:ext cx="129480" cy="129480"/>
          </a:xfrm>
          <a:prstGeom prst="ellipse">
            <a:avLst/>
          </a:prstGeom>
          <a:noFill/>
          <a:ln w="9525">
            <a:solidFill>
              <a:srgbClr val="C9CCD2"/>
            </a:solidFill>
          </a:ln>
        </p:spPr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8718798" y="6809631"/>
            <a:ext cx="9158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×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80723" y="6804868"/>
            <a:ext cx="1190836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Don’t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place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it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mid-</a:t>
            </a:r>
            <a:r>
              <a:rPr sz="69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grey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62" name="TextBox 61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1367879" y="5554414"/>
            <a:ext cx="38895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02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879" y="5781973"/>
            <a:ext cx="1788581" cy="6762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400" b="0" i="0" spc="-19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Colour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879" y="6570464"/>
            <a:ext cx="5137306" cy="1714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with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scale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of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greys.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Colour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rare: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blue,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for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links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only.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63947" y="7291536"/>
            <a:ext cx="14413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45463" y="226070"/>
            <a:ext cx="97360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02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PALETTE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6421928" cy="3333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Palette.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Core,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neutrals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and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one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functional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colour.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67879" y="1871960"/>
            <a:ext cx="1490365" cy="719882"/>
          </a:xfrm>
          <a:prstGeom prst="roundRect">
            <a:avLst>
              <a:gd name="adj" fmla="val 10001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367879" y="2685306"/>
            <a:ext cx="19238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Ink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67879" y="2830711"/>
            <a:ext cx="1129626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Logo,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headlines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text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7879" y="2969769"/>
            <a:ext cx="784294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#141517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21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23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13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9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91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74194" y="1871960"/>
            <a:ext cx="1490514" cy="719882"/>
          </a:xfrm>
          <a:prstGeom prst="roundRect">
            <a:avLst>
              <a:gd name="adj" fmla="val 10001"/>
            </a:avLst>
          </a:prstGeom>
          <a:solidFill>
            <a:srgbClr val="FFFFFF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074194" y="2685306"/>
            <a:ext cx="336736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White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74194" y="2830711"/>
            <a:ext cx="598140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Main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ground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74194" y="2969769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#FFFFFF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255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255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255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80657" y="1871960"/>
            <a:ext cx="1490514" cy="719882"/>
          </a:xfrm>
          <a:prstGeom prst="roundRect">
            <a:avLst>
              <a:gd name="adj" fmla="val 10001"/>
            </a:avLst>
          </a:prstGeom>
          <a:solidFill>
            <a:srgbClr val="F8F8F9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780657" y="2685306"/>
            <a:ext cx="339102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Paper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0657" y="2830711"/>
            <a:ext cx="1135306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Grey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grounds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bands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80657" y="2969769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#F8F8F9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248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248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249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87120" y="1871960"/>
            <a:ext cx="1490514" cy="719882"/>
          </a:xfrm>
          <a:prstGeom prst="roundRect">
            <a:avLst>
              <a:gd name="adj" fmla="val 10001"/>
            </a:avLst>
          </a:prstGeom>
          <a:solidFill>
            <a:srgbClr val="1F232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487120" y="2685306"/>
            <a:ext cx="498753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Charcoal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87120" y="2830711"/>
            <a:ext cx="1055638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Dark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panels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decks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7120" y="2969769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#1F2327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31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35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39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21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85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93584" y="1871960"/>
            <a:ext cx="1490365" cy="719882"/>
          </a:xfrm>
          <a:prstGeom prst="roundRect">
            <a:avLst>
              <a:gd name="adj" fmla="val 10001"/>
            </a:avLst>
          </a:prstGeom>
          <a:solidFill>
            <a:srgbClr val="3466D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193584" y="2685306"/>
            <a:ext cx="251073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Link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3584" y="2830711"/>
            <a:ext cx="1310259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Text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links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only,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never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fill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93584" y="2969769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#3466D6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52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102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214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76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52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16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367879" y="5212407"/>
            <a:ext cx="913507" cy="719882"/>
          </a:xfrm>
          <a:prstGeom prst="roundRect">
            <a:avLst>
              <a:gd name="adj" fmla="val 10001"/>
            </a:avLst>
          </a:prstGeom>
          <a:solidFill>
            <a:srgbClr val="2B2D3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1367879" y="6025753"/>
            <a:ext cx="51657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800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67879" y="6171158"/>
            <a:ext cx="866013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Body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text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on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white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67879" y="6310216"/>
            <a:ext cx="784294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#2B2D31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43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45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49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12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8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81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425303" y="5212407"/>
            <a:ext cx="913656" cy="719882"/>
          </a:xfrm>
          <a:prstGeom prst="roundRect">
            <a:avLst>
              <a:gd name="adj" fmla="val 10001"/>
            </a:avLst>
          </a:prstGeom>
          <a:solidFill>
            <a:srgbClr val="50555B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425303" y="6025753"/>
            <a:ext cx="508534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700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25303" y="6171158"/>
            <a:ext cx="713146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Secondary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text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25303" y="6310216"/>
            <a:ext cx="784294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#50555B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80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85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91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12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7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64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482876" y="5212407"/>
            <a:ext cx="913507" cy="719882"/>
          </a:xfrm>
          <a:prstGeom prst="roundRect">
            <a:avLst>
              <a:gd name="adj" fmla="val 10001"/>
            </a:avLst>
          </a:prstGeom>
          <a:solidFill>
            <a:srgbClr val="6E737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482876" y="6025753"/>
            <a:ext cx="51657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600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82876" y="6171158"/>
            <a:ext cx="432968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Captions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482876" y="6310216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#6E737A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110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115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122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6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52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40300" y="5212407"/>
            <a:ext cx="913656" cy="719882"/>
          </a:xfrm>
          <a:prstGeom prst="roundRect">
            <a:avLst>
              <a:gd name="adj" fmla="val 10001"/>
            </a:avLst>
          </a:prstGeom>
          <a:solidFill>
            <a:srgbClr val="8B909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4540300" y="6025753"/>
            <a:ext cx="51374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500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40300" y="6171158"/>
            <a:ext cx="718352" cy="215138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Second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tone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of</a:t>
            </a:r>
            <a:br>
              <a:rPr sz="700"/>
            </a:b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headlines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40300" y="6414991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#8B9097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139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144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151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8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5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41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597872" y="5212407"/>
            <a:ext cx="913656" cy="719882"/>
          </a:xfrm>
          <a:prstGeom prst="roundRect">
            <a:avLst>
              <a:gd name="adj" fmla="val 10001"/>
            </a:avLst>
          </a:prstGeom>
          <a:solidFill>
            <a:srgbClr val="9EA3A9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597872" y="6025753"/>
            <a:ext cx="51941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400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97872" y="6171158"/>
            <a:ext cx="940159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Labels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numbers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97872" y="6310216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#9EA3A9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158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163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169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7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4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34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655445" y="5212407"/>
            <a:ext cx="913507" cy="719882"/>
          </a:xfrm>
          <a:prstGeom prst="roundRect">
            <a:avLst>
              <a:gd name="adj" fmla="val 10001"/>
            </a:avLst>
          </a:prstGeom>
          <a:solidFill>
            <a:srgbClr val="C9CCD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6655445" y="6025753"/>
            <a:ext cx="516264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300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55445" y="6171158"/>
            <a:ext cx="640104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Drawing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lines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655445" y="6310216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#C9CCD2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201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204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210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4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3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18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712869" y="5212407"/>
            <a:ext cx="913656" cy="719882"/>
          </a:xfrm>
          <a:prstGeom prst="roundRect">
            <a:avLst>
              <a:gd name="adj" fmla="val 10001"/>
            </a:avLst>
          </a:prstGeom>
          <a:solidFill>
            <a:srgbClr val="E3E5E9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7712869" y="6025753"/>
            <a:ext cx="51516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200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12869" y="6171158"/>
            <a:ext cx="702103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Dashed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guides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712869" y="6310216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#E3E5E9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227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229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233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3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9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770441" y="5212407"/>
            <a:ext cx="913656" cy="719882"/>
          </a:xfrm>
          <a:prstGeom prst="roundRect">
            <a:avLst>
              <a:gd name="adj" fmla="val 10001"/>
            </a:avLst>
          </a:prstGeom>
          <a:solidFill>
            <a:srgbClr val="ECECE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8770441" y="6025753"/>
            <a:ext cx="49338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770441" y="6171158"/>
            <a:ext cx="696108" cy="215138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Solid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rules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br>
              <a:rPr sz="700"/>
            </a:b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frames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70441" y="6414991"/>
            <a:ext cx="837617" cy="402336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32231"/>
              </a:lnSpc>
            </a:pP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HEX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#ECECEF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RGB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236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236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239</a:t>
            </a:r>
            <a:br>
              <a:rPr sz="660"/>
            </a:b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CMYK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1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0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2B2D31"/>
                </a:solidFill>
                <a:latin typeface="JetBrains Mono"/>
                <a:ea typeface="JetBrains Mono"/>
                <a:cs typeface="JetBrains Mono"/>
              </a:rPr>
              <a:t>6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61" name="TextBox 60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62912" y="226070"/>
            <a:ext cx="190910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02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PROPORTION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CONTRAST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5980048" cy="603504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9256"/>
              </a:lnSpc>
            </a:pP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Proportion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and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contrast.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Mostly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white,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ink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for</a:t>
            </a:r>
            <a:br>
              <a:rPr sz="2200"/>
            </a:b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words,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greys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for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structure.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67879" y="1943844"/>
            <a:ext cx="7956203" cy="1079897"/>
          </a:xfrm>
          <a:prstGeom prst="roundRect">
            <a:avLst>
              <a:gd name="adj" fmla="val 10000"/>
            </a:avLst>
          </a:prstGeom>
          <a:noFill/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1377404" y="1953369"/>
            <a:ext cx="4924723" cy="106084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6297364" y="1953369"/>
            <a:ext cx="0" cy="106084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1485305" y="2800499"/>
            <a:ext cx="111180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White</a:t>
            </a:r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and</a:t>
            </a:r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Paper</a:t>
            </a:r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99" b="0" i="0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62%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2127" y="1953369"/>
            <a:ext cx="1744117" cy="1060847"/>
          </a:xfrm>
          <a:prstGeom prst="rect">
            <a:avLst/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10027" y="2800499"/>
            <a:ext cx="43375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FFFFFF">
                    <a:alpha val="8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Ink</a:t>
            </a:r>
            <a:r>
              <a:rPr sz="699" b="0" i="0">
                <a:solidFill>
                  <a:srgbClr val="FFFFFF">
                    <a:alpha val="8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99" b="0" i="0">
                <a:solidFill>
                  <a:srgbClr val="FFFFFF">
                    <a:alpha val="8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22%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244" y="1953369"/>
            <a:ext cx="1109811" cy="1060847"/>
          </a:xfrm>
          <a:prstGeom prst="rect">
            <a:avLst/>
          </a:prstGeom>
          <a:solidFill>
            <a:srgbClr val="8B909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154144" y="2800499"/>
            <a:ext cx="546711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FFFFFF">
                    <a:alpha val="8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Greys</a:t>
            </a:r>
            <a:r>
              <a:rPr sz="699" b="0" i="0">
                <a:solidFill>
                  <a:srgbClr val="FFFFFF">
                    <a:alpha val="8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99" b="0" i="0">
                <a:solidFill>
                  <a:srgbClr val="FFFFFF">
                    <a:alpha val="8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14%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156055" y="1953369"/>
            <a:ext cx="158502" cy="1060847"/>
          </a:xfrm>
          <a:prstGeom prst="rect">
            <a:avLst/>
          </a:prstGeom>
          <a:solidFill>
            <a:srgbClr val="3466D6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1367879" y="3373934"/>
            <a:ext cx="7956203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1367879" y="3640187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9" name="Rounded Rectangle 18"/>
          <p:cNvSpPr/>
          <p:nvPr/>
        </p:nvSpPr>
        <p:spPr>
          <a:xfrm>
            <a:off x="1367879" y="3435102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141517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655862" y="3449836"/>
            <a:ext cx="18465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Ink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95774" y="3449836"/>
            <a:ext cx="110075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18.3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367879" y="3906441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3" name="Rounded Rectangle 22"/>
          <p:cNvSpPr/>
          <p:nvPr/>
        </p:nvSpPr>
        <p:spPr>
          <a:xfrm>
            <a:off x="1367879" y="3701355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FFFFFF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655862" y="3716089"/>
            <a:ext cx="321749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White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9854" y="3716089"/>
            <a:ext cx="98101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18.3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367879" y="4172694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7" name="Rounded Rectangle 26"/>
          <p:cNvSpPr/>
          <p:nvPr/>
        </p:nvSpPr>
        <p:spPr>
          <a:xfrm>
            <a:off x="1367879" y="3967609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F8F8F9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655862" y="3982343"/>
            <a:ext cx="324115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Paper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09854" y="3982343"/>
            <a:ext cx="96713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17.2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367879" y="4438948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31" name="Rounded Rectangle 30"/>
          <p:cNvSpPr/>
          <p:nvPr/>
        </p:nvSpPr>
        <p:spPr>
          <a:xfrm>
            <a:off x="1367879" y="4233862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1F2327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655862" y="4248596"/>
            <a:ext cx="47587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Charcoal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95774" y="4248596"/>
            <a:ext cx="109823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15.8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367879" y="4705201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35" name="Rounded Rectangle 34"/>
          <p:cNvSpPr/>
          <p:nvPr/>
        </p:nvSpPr>
        <p:spPr>
          <a:xfrm>
            <a:off x="1367879" y="4500116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2B2D31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655862" y="4514850"/>
            <a:ext cx="49260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800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95774" y="4514850"/>
            <a:ext cx="110123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13.8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1367879" y="4971455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39" name="Rounded Rectangle 38"/>
          <p:cNvSpPr/>
          <p:nvPr/>
        </p:nvSpPr>
        <p:spPr>
          <a:xfrm>
            <a:off x="1367879" y="4766370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50555B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655862" y="4781104"/>
            <a:ext cx="48518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700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95774" y="4781104"/>
            <a:ext cx="104207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7.5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1367879" y="5237708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43" name="Rounded Rectangle 42"/>
          <p:cNvSpPr/>
          <p:nvPr/>
        </p:nvSpPr>
        <p:spPr>
          <a:xfrm>
            <a:off x="1367879" y="5032623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6E737A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1655862" y="5047357"/>
            <a:ext cx="49275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600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95774" y="5047357"/>
            <a:ext cx="98938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4.8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09854" y="5047357"/>
            <a:ext cx="113798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3.8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large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1367879" y="5503962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48" name="Rounded Rectangle 47"/>
          <p:cNvSpPr/>
          <p:nvPr/>
        </p:nvSpPr>
        <p:spPr>
          <a:xfrm>
            <a:off x="1367879" y="5298877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8B9097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655862" y="5313611"/>
            <a:ext cx="48991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500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95774" y="5313611"/>
            <a:ext cx="125898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3.2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large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09854" y="5313611"/>
            <a:ext cx="86049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5.7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1367879" y="5770215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53" name="Rounded Rectangle 52"/>
          <p:cNvSpPr/>
          <p:nvPr/>
        </p:nvSpPr>
        <p:spPr>
          <a:xfrm>
            <a:off x="1367879" y="5565130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9EA3A9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655862" y="5579864"/>
            <a:ext cx="49544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400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09854" y="5579864"/>
            <a:ext cx="925645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7.2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1367879" y="6036469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57" name="Rounded Rectangle 56"/>
          <p:cNvSpPr/>
          <p:nvPr/>
        </p:nvSpPr>
        <p:spPr>
          <a:xfrm>
            <a:off x="1367879" y="5831384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C9CCD2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1655862" y="5846118"/>
            <a:ext cx="49244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300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09854" y="5846118"/>
            <a:ext cx="96729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11.4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1367879" y="6302722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1" name="Rounded Rectangle 60"/>
          <p:cNvSpPr/>
          <p:nvPr/>
        </p:nvSpPr>
        <p:spPr>
          <a:xfrm>
            <a:off x="1367879" y="6097637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E3E5E9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1655862" y="6112371"/>
            <a:ext cx="49133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200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209854" y="6112371"/>
            <a:ext cx="98149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14.5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1367879" y="6568976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5" name="Rounded Rectangle 64"/>
          <p:cNvSpPr/>
          <p:nvPr/>
        </p:nvSpPr>
        <p:spPr>
          <a:xfrm>
            <a:off x="1367879" y="6363891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ECECEF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66" name="TextBox 65"/>
          <p:cNvSpPr txBox="1"/>
          <p:nvPr/>
        </p:nvSpPr>
        <p:spPr>
          <a:xfrm>
            <a:off x="1655862" y="6378625"/>
            <a:ext cx="47067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100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209854" y="6378625"/>
            <a:ext cx="97691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15.5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AAA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1367879" y="6835229"/>
            <a:ext cx="7956203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9" name="Rounded Rectangle 68"/>
          <p:cNvSpPr/>
          <p:nvPr/>
        </p:nvSpPr>
        <p:spPr>
          <a:xfrm>
            <a:off x="1367879" y="6630144"/>
            <a:ext cx="143917" cy="143917"/>
          </a:xfrm>
          <a:prstGeom prst="roundRect">
            <a:avLst>
              <a:gd name="adj" fmla="val 25014"/>
            </a:avLst>
          </a:prstGeom>
          <a:solidFill>
            <a:srgbClr val="3466D6"/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1655862" y="6644878"/>
            <a:ext cx="24034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Link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095774" y="6644878"/>
            <a:ext cx="98606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5.2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white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209854" y="6644878"/>
            <a:ext cx="113609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3.5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: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1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·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AA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large</a:t>
            </a:r>
          </a:p>
        </p:txBody>
      </p:sp>
      <p:cxnSp>
        <p:nvCxnSpPr>
          <p:cNvPr id="73" name="Connector 72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74" name="TextBox 73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1367879" y="5337870"/>
            <a:ext cx="38895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03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879" y="5565428"/>
            <a:ext cx="3215027" cy="6762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400" b="0" i="0" spc="-19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Typography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879" y="6306422"/>
            <a:ext cx="5271084" cy="433069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8"/>
              </a:lnSpc>
            </a:pP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Inter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does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work,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Newsreader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adds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human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line,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JetBrains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Mono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labels</a:t>
            </a:r>
            <a:br>
              <a:rPr sz="1100"/>
            </a:b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things.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All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free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Google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Fonts.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63947" y="7291536"/>
            <a:ext cx="14413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35182" y="226070"/>
            <a:ext cx="109050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03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TYPEFACES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5809196" cy="3333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Typefaces.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Four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families,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each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with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one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job.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2884884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1349425" y="4254103"/>
            <a:ext cx="926276" cy="8286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5400" b="0" i="0" spc="-216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Aa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75965" y="6461522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19882" y="6592193"/>
            <a:ext cx="272528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Inter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882" y="6744742"/>
            <a:ext cx="1315149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Headlines,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interface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text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882" y="6878241"/>
            <a:ext cx="88589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400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500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600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965698" y="2889647"/>
            <a:ext cx="0" cy="423832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727847" y="4304854"/>
            <a:ext cx="950413" cy="7334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5799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Aa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970461" y="6461522"/>
            <a:ext cx="2375445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3114377" y="6592193"/>
            <a:ext cx="66439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Newsreader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14377" y="6744742"/>
            <a:ext cx="1003420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Serif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lines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quotes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4377" y="6878241"/>
            <a:ext cx="20769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400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50669" y="2889647"/>
            <a:ext cx="0" cy="423832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857280" y="4416028"/>
            <a:ext cx="1491996" cy="504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3000" b="0" i="0">
                <a:solidFill>
                  <a:srgbClr val="14151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3000" b="0" i="0">
                <a:solidFill>
                  <a:srgbClr val="14151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3000" b="0" i="0">
                <a:solidFill>
                  <a:srgbClr val="141517"/>
                </a:solidFill>
                <a:latin typeface="JetBrains Mono Medium"/>
                <a:ea typeface="JetBrains Mono Medium"/>
                <a:cs typeface="JetBrains Mono Medium"/>
              </a:rPr>
              <a:t>Aa</a:t>
            </a:r>
            <a:r>
              <a:rPr sz="3000" b="0" i="0">
                <a:solidFill>
                  <a:srgbClr val="14151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3000" b="0" i="0">
                <a:solidFill>
                  <a:srgbClr val="14151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55431" y="6461522"/>
            <a:ext cx="237544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499348" y="6592193"/>
            <a:ext cx="844242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JetBrains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Mono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99348" y="6744742"/>
            <a:ext cx="1108645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Labels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and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tag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numbers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99348" y="6878241"/>
            <a:ext cx="546711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400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500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735639" y="2889647"/>
            <a:ext cx="0" cy="423832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72152" y="4507409"/>
            <a:ext cx="1511945" cy="331589"/>
          </a:xfrm>
          <a:prstGeom prst="rect">
            <a:avLst/>
          </a:prstGeom>
        </p:spPr>
      </p:pic>
      <p:cxnSp>
        <p:nvCxnSpPr>
          <p:cNvPr id="28" name="Connector 27"/>
          <p:cNvCxnSpPr/>
          <p:nvPr/>
        </p:nvCxnSpPr>
        <p:spPr>
          <a:xfrm>
            <a:off x="7740402" y="6461522"/>
            <a:ext cx="237559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7884319" y="6592193"/>
            <a:ext cx="495913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DM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Sans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4319" y="6744742"/>
            <a:ext cx="1425738" cy="1047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The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wordmark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only,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as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 </a:t>
            </a:r>
            <a:r>
              <a:rPr sz="699" b="0" i="0">
                <a:solidFill>
                  <a:srgbClr val="8B9097"/>
                </a:solidFill>
                <a:latin typeface="Inter"/>
                <a:ea typeface="Inter"/>
                <a:cs typeface="Inter"/>
              </a:rPr>
              <a:t>outlines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84319" y="6878241"/>
            <a:ext cx="20769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99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800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79966" y="226070"/>
            <a:ext cx="11490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03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TYPE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SCALE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1363117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8" name="TextBox 7"/>
          <p:cNvSpPr txBox="1"/>
          <p:nvPr/>
        </p:nvSpPr>
        <p:spPr>
          <a:xfrm>
            <a:off x="1367879" y="823912"/>
            <a:ext cx="1477009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Display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Inter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58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60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600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-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7822" y="732830"/>
            <a:ext cx="4265221" cy="4667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3000" b="0" i="0" spc="-120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Autonomous</a:t>
            </a:r>
            <a:r>
              <a:rPr sz="3000" b="0" i="0" spc="-120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3000" b="0" i="0" spc="-120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engineers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75965" y="2155031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1" name="TextBox 10"/>
          <p:cNvSpPr txBox="1"/>
          <p:nvPr/>
        </p:nvSpPr>
        <p:spPr>
          <a:xfrm>
            <a:off x="1367879" y="1615827"/>
            <a:ext cx="1477009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Heading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Inter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44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46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600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-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7822" y="1577132"/>
            <a:ext cx="1377937" cy="3524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2300" b="0" i="0" spc="-92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Media</a:t>
            </a:r>
            <a:r>
              <a:rPr sz="2300" b="0" i="0" spc="-92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300" b="0" i="0" spc="-92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kit.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75965" y="2820888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4" name="TextBox 13"/>
          <p:cNvSpPr txBox="1"/>
          <p:nvPr/>
        </p:nvSpPr>
        <p:spPr>
          <a:xfrm>
            <a:off x="1367879" y="2344787"/>
            <a:ext cx="2063237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Heading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2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Inter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32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36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600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+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500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grey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-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7822" y="2356396"/>
            <a:ext cx="3367105" cy="2571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700" b="0" i="0" spc="-51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Our</a:t>
            </a:r>
            <a:r>
              <a:rPr sz="1700" b="0" i="0" spc="-51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1700" b="0" i="0" spc="-51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values.</a:t>
            </a:r>
            <a:r>
              <a:rPr sz="1700" b="0" i="0" spc="-51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To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build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for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the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1700" b="0" i="0" spc="-5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field.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75965" y="3486745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7" name="TextBox 16"/>
          <p:cNvSpPr txBox="1"/>
          <p:nvPr/>
        </p:nvSpPr>
        <p:spPr>
          <a:xfrm>
            <a:off x="1367879" y="3010644"/>
            <a:ext cx="1477009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Heading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3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Inter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22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29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600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-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7822" y="3054697"/>
            <a:ext cx="1059266" cy="1905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200" b="0" i="0" spc="-24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How</a:t>
            </a:r>
            <a:r>
              <a:rPr sz="1200" b="0" i="0" spc="-24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1200" b="0" i="0" spc="-24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it</a:t>
            </a:r>
            <a:r>
              <a:rPr sz="1200" b="0" i="0" spc="-24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1200" b="0" i="0" spc="-24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works.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965" y="41526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0" name="TextBox 19"/>
          <p:cNvSpPr txBox="1"/>
          <p:nvPr/>
        </p:nvSpPr>
        <p:spPr>
          <a:xfrm>
            <a:off x="1367879" y="3676501"/>
            <a:ext cx="1370522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Body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Inter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16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26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7822" y="3747343"/>
            <a:ext cx="3976839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Extract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reads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every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P&amp;ID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and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hands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the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engineer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a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register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to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2B2D31"/>
                </a:solidFill>
                <a:latin typeface="Inter"/>
                <a:ea typeface="Inter"/>
                <a:cs typeface="Inter"/>
              </a:rPr>
              <a:t>check.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75965" y="4818459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3" name="TextBox 22"/>
          <p:cNvSpPr txBox="1"/>
          <p:nvPr/>
        </p:nvSpPr>
        <p:spPr>
          <a:xfrm>
            <a:off x="1367879" y="4342358"/>
            <a:ext cx="1370522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Small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Inter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13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19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7822" y="4428381"/>
            <a:ext cx="1375097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Figures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as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of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October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5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2026.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75965" y="5484316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6" name="TextBox 25"/>
          <p:cNvSpPr txBox="1"/>
          <p:nvPr/>
        </p:nvSpPr>
        <p:spPr>
          <a:xfrm>
            <a:off x="1367879" y="5008215"/>
            <a:ext cx="2276368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Label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JetBrains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Mono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11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11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500,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caps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+4%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27822" y="5094238"/>
            <a:ext cx="821368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FACT</a:t>
            </a:r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SHEET</a:t>
            </a:r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50" b="0" i="0" spc="26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75965" y="6150173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9" name="TextBox 28"/>
          <p:cNvSpPr txBox="1"/>
          <p:nvPr/>
        </p:nvSpPr>
        <p:spPr>
          <a:xfrm>
            <a:off x="1367879" y="5674072"/>
            <a:ext cx="1636975" cy="264313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00000"/>
              </a:lnSpc>
            </a:pP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Serif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6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line</a:t>
            </a:r>
            <a:br>
              <a:rPr sz="660"/>
            </a:b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Newsreader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19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/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25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400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·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 </a:t>
            </a:r>
            <a:r>
              <a:rPr sz="660" b="0" i="0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27822" y="5745510"/>
            <a:ext cx="3390611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The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world’s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largest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energy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assets,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run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from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 </a:t>
            </a:r>
            <a:r>
              <a:rPr sz="1100" b="0" i="0">
                <a:solidFill>
                  <a:srgbClr val="141517"/>
                </a:solidFill>
                <a:latin typeface="Newsreader"/>
                <a:ea typeface="Newsreader"/>
                <a:cs typeface="Newsreader"/>
              </a:rPr>
              <a:t>Singapore.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2" name="TextBox 31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1367879" y="5337870"/>
            <a:ext cx="38895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04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879" y="5565428"/>
            <a:ext cx="1813033" cy="6762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400" b="0" i="0" spc="-19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Layout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879" y="6306422"/>
            <a:ext cx="5284178" cy="433069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8"/>
              </a:lnSpc>
            </a:pP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Everything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sits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framed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column: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twelve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columns,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hatched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sides,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solid</a:t>
            </a:r>
            <a:br>
              <a:rPr sz="1100"/>
            </a:b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rules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dashed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guides.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63947" y="7291536"/>
            <a:ext cx="14413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35182" y="226070"/>
            <a:ext cx="109050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04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THE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FRAME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879" y="880914"/>
            <a:ext cx="6235773" cy="603504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89256"/>
              </a:lnSpc>
            </a:pP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The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frame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and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spacing.</a:t>
            </a:r>
            <a:r>
              <a:rPr sz="2199" b="0" i="0" spc="-77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Twelve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columns,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an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8-</a:t>
            </a:r>
            <a:br>
              <a:rPr sz="2200"/>
            </a:b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point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scale,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1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2199" b="0" i="0" spc="-77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rules.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75965" y="1804690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575965" y="4099024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65" y="1809452"/>
            <a:ext cx="794891" cy="22848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849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1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75618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3" name="TextBox 12"/>
          <p:cNvSpPr txBox="1"/>
          <p:nvPr/>
        </p:nvSpPr>
        <p:spPr>
          <a:xfrm>
            <a:off x="145226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170658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5" name="TextBox 14"/>
          <p:cNvSpPr txBox="1"/>
          <p:nvPr/>
        </p:nvSpPr>
        <p:spPr>
          <a:xfrm>
            <a:off x="224730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965698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7" name="TextBox 16"/>
          <p:cNvSpPr txBox="1"/>
          <p:nvPr/>
        </p:nvSpPr>
        <p:spPr>
          <a:xfrm>
            <a:off x="304234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4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760738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19" name="TextBox 18"/>
          <p:cNvSpPr txBox="1"/>
          <p:nvPr/>
        </p:nvSpPr>
        <p:spPr>
          <a:xfrm>
            <a:off x="3837384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5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555629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1" name="TextBox 20"/>
          <p:cNvSpPr txBox="1"/>
          <p:nvPr/>
        </p:nvSpPr>
        <p:spPr>
          <a:xfrm>
            <a:off x="463227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6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50669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3" name="TextBox 22"/>
          <p:cNvSpPr txBox="1"/>
          <p:nvPr/>
        </p:nvSpPr>
        <p:spPr>
          <a:xfrm>
            <a:off x="542731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7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145709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5" name="TextBox 24"/>
          <p:cNvSpPr txBox="1"/>
          <p:nvPr/>
        </p:nvSpPr>
        <p:spPr>
          <a:xfrm>
            <a:off x="622235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8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940748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7" name="TextBox 26"/>
          <p:cNvSpPr txBox="1"/>
          <p:nvPr/>
        </p:nvSpPr>
        <p:spPr>
          <a:xfrm>
            <a:off x="7017395" y="1881336"/>
            <a:ext cx="8668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9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735639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29" name="TextBox 28"/>
          <p:cNvSpPr txBox="1"/>
          <p:nvPr/>
        </p:nvSpPr>
        <p:spPr>
          <a:xfrm>
            <a:off x="7812286" y="1881336"/>
            <a:ext cx="135121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10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530679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31" name="TextBox 30"/>
          <p:cNvSpPr txBox="1"/>
          <p:nvPr/>
        </p:nvSpPr>
        <p:spPr>
          <a:xfrm>
            <a:off x="8607326" y="1881336"/>
            <a:ext cx="135121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11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0957" y="1809452"/>
            <a:ext cx="795040" cy="2284809"/>
          </a:xfrm>
          <a:prstGeom prst="rect">
            <a:avLst/>
          </a:prstGeom>
        </p:spPr>
      </p:pic>
      <p:cxnSp>
        <p:nvCxnSpPr>
          <p:cNvPr id="33" name="Connector 32"/>
          <p:cNvCxnSpPr/>
          <p:nvPr/>
        </p:nvCxnSpPr>
        <p:spPr>
          <a:xfrm>
            <a:off x="9325719" y="1809452"/>
            <a:ext cx="0" cy="228481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34" name="TextBox 33"/>
          <p:cNvSpPr txBox="1"/>
          <p:nvPr/>
        </p:nvSpPr>
        <p:spPr>
          <a:xfrm>
            <a:off x="9402366" y="1881336"/>
            <a:ext cx="135121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00" b="0" i="0">
                <a:solidFill>
                  <a:srgbClr val="9EA3A9"/>
                </a:solidFill>
                <a:latin typeface="JetBrains Mono"/>
                <a:ea typeface="JetBrains Mono"/>
                <a:cs typeface="JetBrains Mono"/>
              </a:rPr>
              <a:t>12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370856" y="2231827"/>
            <a:ext cx="7950250" cy="1439912"/>
          </a:xfrm>
          <a:prstGeom prst="rect">
            <a:avLst/>
          </a:prstGeom>
          <a:solidFill>
            <a:srgbClr val="FFFFFF">
              <a:alpha val="94000"/>
            </a:srgbClr>
          </a:solidFill>
          <a:ln w="9525">
            <a:solidFill>
              <a:srgbClr val="ECECEF"/>
            </a:solidFill>
          </a:ln>
        </p:spPr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668363" y="2559993"/>
            <a:ext cx="681279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SECTION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68363" y="2782193"/>
            <a:ext cx="3753770" cy="2476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599" b="0" i="0" spc="-4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Two-</a:t>
            </a:r>
            <a:r>
              <a:rPr sz="1599" b="0" i="0" spc="-4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tone</a:t>
            </a:r>
            <a:r>
              <a:rPr sz="1599" b="0" i="0" spc="-4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1599" b="0" i="0" spc="-4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headline.</a:t>
            </a:r>
            <a:r>
              <a:rPr sz="1599" b="0" i="0" spc="-4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 </a:t>
            </a:r>
            <a:r>
              <a:rPr sz="1599" b="0" i="0" spc="-48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1599" b="0" i="0" spc="-48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1599" b="0" i="0" spc="-48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continuation.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367879" y="4467076"/>
            <a:ext cx="60424" cy="107900"/>
          </a:xfrm>
          <a:prstGeom prst="roundRect">
            <a:avLst>
              <a:gd name="adj" fmla="val 29789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536204" y="4463951"/>
            <a:ext cx="9142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4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367879" y="4667696"/>
            <a:ext cx="120848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596628" y="4664571"/>
            <a:ext cx="9142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8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367879" y="4868317"/>
            <a:ext cx="181421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657201" y="4865191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12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367879" y="5068937"/>
            <a:ext cx="241846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717625" y="5065812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16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367879" y="5269557"/>
            <a:ext cx="362843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838623" y="5266432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24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367879" y="5470178"/>
            <a:ext cx="483691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959471" y="5467052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32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1367879" y="5670798"/>
            <a:ext cx="725686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2201466" y="5667673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48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367879" y="5871418"/>
            <a:ext cx="967532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2443311" y="5868293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64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367879" y="6072039"/>
            <a:ext cx="1451372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2927152" y="6068913"/>
            <a:ext cx="1447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96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367879" y="6272659"/>
            <a:ext cx="1935212" cy="107900"/>
          </a:xfrm>
          <a:prstGeom prst="roundRect">
            <a:avLst>
              <a:gd name="adj" fmla="val 16682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3410992" y="6269534"/>
            <a:ext cx="19806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60" b="0" i="0">
                <a:solidFill>
                  <a:srgbClr val="6E737A"/>
                </a:solidFill>
                <a:latin typeface="JetBrains Mono"/>
                <a:ea typeface="JetBrains Mono"/>
                <a:cs typeface="JetBrains Mono"/>
              </a:rPr>
              <a:t>128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4895850" y="4468713"/>
            <a:ext cx="4788247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59" name="Connector 58"/>
          <p:cNvCxnSpPr/>
          <p:nvPr/>
        </p:nvCxnSpPr>
        <p:spPr>
          <a:xfrm>
            <a:off x="4895850" y="4792712"/>
            <a:ext cx="4788247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0" name="TextBox 59"/>
          <p:cNvSpPr txBox="1"/>
          <p:nvPr/>
        </p:nvSpPr>
        <p:spPr>
          <a:xfrm>
            <a:off x="4895850" y="4568726"/>
            <a:ext cx="1099021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Frame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and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solid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rules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79828" y="4568726"/>
            <a:ext cx="73333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px,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100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4895850" y="5116711"/>
            <a:ext cx="4788247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3" name="TextBox 62"/>
          <p:cNvSpPr txBox="1"/>
          <p:nvPr/>
        </p:nvSpPr>
        <p:spPr>
          <a:xfrm>
            <a:off x="4895850" y="4892725"/>
            <a:ext cx="384694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Guides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79828" y="4892725"/>
            <a:ext cx="1152974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dashed,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Grey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200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4895850" y="5440710"/>
            <a:ext cx="4788247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6" name="TextBox 65"/>
          <p:cNvSpPr txBox="1"/>
          <p:nvPr/>
        </p:nvSpPr>
        <p:spPr>
          <a:xfrm>
            <a:off x="4895850" y="5216723"/>
            <a:ext cx="33026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Hatch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79828" y="5216723"/>
            <a:ext cx="1773278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45°,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8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pitch,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outer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columns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only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4895850" y="5764709"/>
            <a:ext cx="4788247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69" name="TextBox 68"/>
          <p:cNvSpPr txBox="1"/>
          <p:nvPr/>
        </p:nvSpPr>
        <p:spPr>
          <a:xfrm>
            <a:off x="4895850" y="5540722"/>
            <a:ext cx="71645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Corner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radius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79828" y="5540722"/>
            <a:ext cx="2112931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6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buttons,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8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to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12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images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and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cards</a:t>
            </a:r>
          </a:p>
        </p:txBody>
      </p:sp>
      <p:cxnSp>
        <p:nvCxnSpPr>
          <p:cNvPr id="71" name="Connector 70"/>
          <p:cNvCxnSpPr/>
          <p:nvPr/>
        </p:nvCxnSpPr>
        <p:spPr>
          <a:xfrm>
            <a:off x="4895850" y="6088707"/>
            <a:ext cx="4788247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sp>
        <p:nvSpPr>
          <p:cNvPr id="72" name="TextBox 71"/>
          <p:cNvSpPr txBox="1"/>
          <p:nvPr/>
        </p:nvSpPr>
        <p:spPr>
          <a:xfrm>
            <a:off x="4895850" y="5864721"/>
            <a:ext cx="83193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Section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 </a:t>
            </a:r>
            <a:r>
              <a:rPr sz="780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spacing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79828" y="5864721"/>
            <a:ext cx="2122554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128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above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a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section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head,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56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px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78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below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75" name="TextBox 74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1367879" y="5337870"/>
            <a:ext cx="38895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05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879" y="5565428"/>
            <a:ext cx="2395633" cy="6762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400" b="0" i="0" spc="-19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Graphics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879" y="6306422"/>
            <a:ext cx="5241268" cy="433069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8"/>
              </a:lnSpc>
            </a:pP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Line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drawings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built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from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dashed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construction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with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one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solid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subject,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mono</a:t>
            </a:r>
            <a:br>
              <a:rPr sz="1100"/>
            </a:b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labels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brackets,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simple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line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icons.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63947" y="7291536"/>
            <a:ext cx="14413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42349" y="226070"/>
            <a:ext cx="2142905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05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LINE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WORK,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LABELS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ICONS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65" y="575965"/>
            <a:ext cx="2805857" cy="273590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9882" y="3089672"/>
            <a:ext cx="568226" cy="11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55749" y="3089672"/>
            <a:ext cx="56438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HATCH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81821" y="575965"/>
            <a:ext cx="2805857" cy="27359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3386584" y="575965"/>
            <a:ext cx="0" cy="273590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91346" y="575965"/>
            <a:ext cx="2796332" cy="27359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35263" y="3089672"/>
            <a:ext cx="1207559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FRAME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192441" y="575965"/>
            <a:ext cx="0" cy="273590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85186" y="1504652"/>
            <a:ext cx="3342680" cy="18072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41120" y="683865"/>
            <a:ext cx="97360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LINE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DRAWING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75965" y="3316635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575965" y="438700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1367879" y="3604022"/>
            <a:ext cx="856705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FACT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SHEET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67879" y="3806410"/>
            <a:ext cx="2042255" cy="35433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9"/>
              </a:lnSpc>
            </a:pP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Label: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JetBrains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Mono,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caps,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+4%,</a:t>
            </a:r>
            <a:br>
              <a:rPr sz="900"/>
            </a:b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Grey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500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760738" y="3321397"/>
            <a:ext cx="0" cy="106084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2" name="Rounded Rectangle 21"/>
          <p:cNvSpPr/>
          <p:nvPr/>
        </p:nvSpPr>
        <p:spPr>
          <a:xfrm>
            <a:off x="4053483" y="3537347"/>
            <a:ext cx="1511945" cy="23038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DCDDE1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170908" y="3595390"/>
            <a:ext cx="1391820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Deskely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Extract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is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now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live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53483" y="3885158"/>
            <a:ext cx="1104858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Announcement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pill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940748" y="3321397"/>
            <a:ext cx="0" cy="1060847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6" name="Rounded Rectangle 25"/>
          <p:cNvSpPr/>
          <p:nvPr/>
        </p:nvSpPr>
        <p:spPr>
          <a:xfrm>
            <a:off x="7233493" y="3537347"/>
            <a:ext cx="798761" cy="230386"/>
          </a:xfrm>
          <a:prstGeom prst="roundRect">
            <a:avLst>
              <a:gd name="adj" fmla="val 25001"/>
            </a:avLst>
          </a:prstGeom>
          <a:noFill/>
          <a:ln w="9525">
            <a:solidFill>
              <a:srgbClr val="DCDDE1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7350919" y="3595390"/>
            <a:ext cx="635844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Talk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to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141517"/>
                </a:solidFill>
                <a:latin typeface="Inter"/>
                <a:ea typeface="Inter"/>
                <a:cs typeface="Inter"/>
              </a:rPr>
              <a:t>sales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04138" y="3537347"/>
            <a:ext cx="813495" cy="230386"/>
          </a:xfrm>
          <a:prstGeom prst="roundRect">
            <a:avLst>
              <a:gd name="adj" fmla="val 25001"/>
            </a:avLst>
          </a:prstGeom>
          <a:solidFill>
            <a:srgbClr val="141517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212038" y="3595390"/>
            <a:ext cx="671655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759" b="0" i="0">
                <a:solidFill>
                  <a:srgbClr val="FFFFFF"/>
                </a:solidFill>
                <a:latin typeface="Inter"/>
                <a:ea typeface="Inter"/>
                <a:cs typeface="Inter"/>
              </a:rPr>
              <a:t>Book</a:t>
            </a:r>
            <a:r>
              <a:rPr sz="759" b="0" i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</a:t>
            </a:r>
            <a:r>
              <a:rPr sz="759" b="0" i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</a:t>
            </a:r>
            <a:r>
              <a:rPr sz="759" b="0" i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demo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3493" y="3885158"/>
            <a:ext cx="2081221" cy="1428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Buttons: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outline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ink,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6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px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9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radius</a:t>
            </a:r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9511" y="5545336"/>
            <a:ext cx="247650" cy="24765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59780" y="5879306"/>
            <a:ext cx="278996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Home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375618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49313" y="5545336"/>
            <a:ext cx="247650" cy="24765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531144" y="5879306"/>
            <a:ext cx="550971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Notifications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2170658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44353" y="5545336"/>
            <a:ext cx="247650" cy="24765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457004" y="5879306"/>
            <a:ext cx="273632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Tasks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2965698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39393" y="5545336"/>
            <a:ext cx="247650" cy="24765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142506" y="5879306"/>
            <a:ext cx="506010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Inspections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3760738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34284" y="5545336"/>
            <a:ext cx="247650" cy="24765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037112" y="5879306"/>
            <a:ext cx="294614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Punch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4555629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29324" y="5545336"/>
            <a:ext cx="247650" cy="24765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734223" y="5879306"/>
            <a:ext cx="502066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Walkdowns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350669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624364" y="5545336"/>
            <a:ext cx="247650" cy="24765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591026" y="5879306"/>
            <a:ext cx="371127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Register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145709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419404" y="5545336"/>
            <a:ext cx="247650" cy="24765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6362551" y="5879306"/>
            <a:ext cx="420978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Drawings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6940748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214295" y="5545336"/>
            <a:ext cx="247650" cy="24765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7174409" y="5879306"/>
            <a:ext cx="385167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Systems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7735639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58" name="Picture 57" descr="image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009334" y="5545336"/>
            <a:ext cx="247650" cy="24765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7935516" y="5879306"/>
            <a:ext cx="456947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Templates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8530679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61" name="Picture 60" descr="image.png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804374" y="5545336"/>
            <a:ext cx="247650" cy="24765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8793510" y="5879306"/>
            <a:ext cx="323484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Search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9325719" y="4391918"/>
            <a:ext cx="0" cy="2736056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pic>
        <p:nvPicPr>
          <p:cNvPr id="64" name="Picture 63" descr="image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599414" y="5545336"/>
            <a:ext cx="247650" cy="24765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9566821" y="5879306"/>
            <a:ext cx="369549" cy="95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39" b="0" i="0">
                <a:solidFill>
                  <a:srgbClr val="6E737A"/>
                </a:solidFill>
                <a:latin typeface="Inter"/>
                <a:ea typeface="Inter"/>
                <a:cs typeface="Inter"/>
              </a:rPr>
              <a:t>External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67" name="TextBox 66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8F9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1367879" y="5337870"/>
            <a:ext cx="388953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06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879" y="5565428"/>
            <a:ext cx="2769834" cy="67627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400" b="0" i="0" spc="-198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Templates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879" y="6306422"/>
            <a:ext cx="5188104" cy="433069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>
              <a:lnSpc>
                <a:spcPct val="128098"/>
              </a:lnSpc>
            </a:pP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Ready-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made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layouts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for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print,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email,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social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screens.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SVG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files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open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in</a:t>
            </a:r>
            <a:br>
              <a:rPr sz="1100"/>
            </a:b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Figma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and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 </a:t>
            </a:r>
            <a:r>
              <a:rPr sz="1100" b="0" i="0">
                <a:solidFill>
                  <a:srgbClr val="50555B"/>
                </a:solidFill>
                <a:latin typeface="Inter"/>
                <a:ea typeface="Inter"/>
                <a:cs typeface="Inter"/>
              </a:rPr>
              <a:t>Illustrator.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863947" y="7291536"/>
            <a:ext cx="14413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10111234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" name="Connector 2"/>
          <p:cNvCxnSpPr/>
          <p:nvPr/>
        </p:nvCxnSpPr>
        <p:spPr>
          <a:xfrm>
            <a:off x="580727" y="0"/>
            <a:ext cx="0" cy="7559873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75965" y="571202"/>
            <a:ext cx="9540031" cy="0"/>
          </a:xfrm>
          <a:prstGeom prst="line">
            <a:avLst/>
          </a:prstGeom>
          <a:ln w="9525">
            <a:solidFill>
              <a:srgbClr val="E3E5E9"/>
            </a:solidFill>
            <a:custDash>
              <a:ds d="300000" sp="300000"/>
            </a:custDash>
          </a:ln>
        </p:spPr>
      </p:cxn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947" y="200471"/>
            <a:ext cx="754261" cy="1654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35182" y="226070"/>
            <a:ext cx="109050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06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TEMPLATES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  <p:sp>
        <p:nvSpPr>
          <p:cNvPr id="7" name="Rectangle 6"/>
          <p:cNvSpPr/>
          <p:nvPr/>
        </p:nvSpPr>
        <p:spPr>
          <a:xfrm>
            <a:off x="575965" y="575965"/>
            <a:ext cx="2384971" cy="289083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8" name="Picture 7" descr="business-card-ba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98" y="1366242"/>
            <a:ext cx="2025104" cy="1310283"/>
          </a:xfrm>
          <a:prstGeom prst="rect">
            <a:avLst/>
          </a:prstGeom>
        </p:spPr>
      </p:pic>
      <p:cxnSp>
        <p:nvCxnSpPr>
          <p:cNvPr id="9" name="Connector 8"/>
          <p:cNvCxnSpPr/>
          <p:nvPr/>
        </p:nvCxnSpPr>
        <p:spPr>
          <a:xfrm>
            <a:off x="575965" y="3471565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19882" y="3602236"/>
            <a:ext cx="761420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Business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card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965698" y="575965"/>
            <a:ext cx="0" cy="3276005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2970461" y="575965"/>
            <a:ext cx="2375446" cy="289083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13" name="Picture 12" descr="business-card-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394" y="1369219"/>
            <a:ext cx="2015579" cy="1304181"/>
          </a:xfrm>
          <a:prstGeom prst="rect">
            <a:avLst/>
          </a:prstGeom>
        </p:spPr>
      </p:pic>
      <p:cxnSp>
        <p:nvCxnSpPr>
          <p:cNvPr id="14" name="Connector 13"/>
          <p:cNvCxnSpPr/>
          <p:nvPr/>
        </p:nvCxnSpPr>
        <p:spPr>
          <a:xfrm>
            <a:off x="2970461" y="3471565"/>
            <a:ext cx="2375445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114377" y="3602236"/>
            <a:ext cx="1068259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Business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card,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front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50669" y="575965"/>
            <a:ext cx="0" cy="3276005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17" name="Rectangle 16"/>
          <p:cNvSpPr/>
          <p:nvPr/>
        </p:nvSpPr>
        <p:spPr>
          <a:xfrm>
            <a:off x="5355431" y="575965"/>
            <a:ext cx="2375446" cy="289083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18" name="Picture 17" descr="letterhe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390" y="1085404"/>
            <a:ext cx="1323529" cy="1871811"/>
          </a:xfrm>
          <a:prstGeom prst="rect">
            <a:avLst/>
          </a:prstGeom>
        </p:spPr>
      </p:pic>
      <p:cxnSp>
        <p:nvCxnSpPr>
          <p:cNvPr id="19" name="Connector 18"/>
          <p:cNvCxnSpPr/>
          <p:nvPr/>
        </p:nvCxnSpPr>
        <p:spPr>
          <a:xfrm>
            <a:off x="5355431" y="3471565"/>
            <a:ext cx="237544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5499348" y="3602236"/>
            <a:ext cx="597036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Letterhead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735639" y="575965"/>
            <a:ext cx="0" cy="3276005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2" name="Rectangle 21"/>
          <p:cNvSpPr/>
          <p:nvPr/>
        </p:nvSpPr>
        <p:spPr>
          <a:xfrm>
            <a:off x="7740402" y="575965"/>
            <a:ext cx="2375595" cy="2890838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23" name="Picture 22" descr="email-signatur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0335" y="1633686"/>
            <a:ext cx="2015728" cy="775246"/>
          </a:xfrm>
          <a:prstGeom prst="rect">
            <a:avLst/>
          </a:prstGeom>
        </p:spPr>
      </p:pic>
      <p:cxnSp>
        <p:nvCxnSpPr>
          <p:cNvPr id="24" name="Connector 23"/>
          <p:cNvCxnSpPr/>
          <p:nvPr/>
        </p:nvCxnSpPr>
        <p:spPr>
          <a:xfrm>
            <a:off x="7740402" y="3471565"/>
            <a:ext cx="237559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7884319" y="3602236"/>
            <a:ext cx="824207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Email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signature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75965" y="3856732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27" name="Rectangle 26"/>
          <p:cNvSpPr/>
          <p:nvPr/>
        </p:nvSpPr>
        <p:spPr>
          <a:xfrm>
            <a:off x="575965" y="3861495"/>
            <a:ext cx="2384971" cy="2881312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28" name="Picture 27" descr="linkedin-bann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898" y="5048994"/>
            <a:ext cx="2025104" cy="506164"/>
          </a:xfrm>
          <a:prstGeom prst="rect">
            <a:avLst/>
          </a:prstGeom>
        </p:spPr>
      </p:pic>
      <p:cxnSp>
        <p:nvCxnSpPr>
          <p:cNvPr id="29" name="Connector 28"/>
          <p:cNvCxnSpPr/>
          <p:nvPr/>
        </p:nvCxnSpPr>
        <p:spPr>
          <a:xfrm>
            <a:off x="575965" y="6747570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719882" y="6878241"/>
            <a:ext cx="863962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LinkedIn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banner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960936" y="3856732"/>
            <a:ext cx="2384970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2965698" y="3851970"/>
            <a:ext cx="0" cy="3276004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3" name="Rectangle 32"/>
          <p:cNvSpPr/>
          <p:nvPr/>
        </p:nvSpPr>
        <p:spPr>
          <a:xfrm>
            <a:off x="2970461" y="3861495"/>
            <a:ext cx="2375446" cy="2881312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34" name="Picture 33" descr="x-head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0394" y="4966246"/>
            <a:ext cx="2015579" cy="671810"/>
          </a:xfrm>
          <a:prstGeom prst="rect">
            <a:avLst/>
          </a:prstGeom>
        </p:spPr>
      </p:pic>
      <p:cxnSp>
        <p:nvCxnSpPr>
          <p:cNvPr id="35" name="Connector 34"/>
          <p:cNvCxnSpPr/>
          <p:nvPr/>
        </p:nvCxnSpPr>
        <p:spPr>
          <a:xfrm>
            <a:off x="2970461" y="6747570"/>
            <a:ext cx="2375445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3114377" y="6878241"/>
            <a:ext cx="503643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X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header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5345906" y="3856732"/>
            <a:ext cx="238497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350669" y="3851970"/>
            <a:ext cx="0" cy="3276004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39" name="Rectangle 38"/>
          <p:cNvSpPr/>
          <p:nvPr/>
        </p:nvSpPr>
        <p:spPr>
          <a:xfrm>
            <a:off x="5355431" y="3861495"/>
            <a:ext cx="2375446" cy="2881312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40" name="Picture 39" descr="social-pos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7100" y="4366171"/>
            <a:ext cx="1871960" cy="1871960"/>
          </a:xfrm>
          <a:prstGeom prst="rect">
            <a:avLst/>
          </a:prstGeom>
        </p:spPr>
      </p:pic>
      <p:cxnSp>
        <p:nvCxnSpPr>
          <p:cNvPr id="41" name="Connector 40"/>
          <p:cNvCxnSpPr/>
          <p:nvPr/>
        </p:nvCxnSpPr>
        <p:spPr>
          <a:xfrm>
            <a:off x="5355431" y="6747570"/>
            <a:ext cx="2375446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2" name="TextBox 41"/>
          <p:cNvSpPr txBox="1"/>
          <p:nvPr/>
        </p:nvSpPr>
        <p:spPr>
          <a:xfrm>
            <a:off x="5499348" y="6878241"/>
            <a:ext cx="604766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Social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post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7730877" y="3856732"/>
            <a:ext cx="2385119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735639" y="3851970"/>
            <a:ext cx="0" cy="3276004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5" name="Rectangle 44"/>
          <p:cNvSpPr/>
          <p:nvPr/>
        </p:nvSpPr>
        <p:spPr>
          <a:xfrm>
            <a:off x="7740402" y="3861495"/>
            <a:ext cx="2375595" cy="2881312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46" name="Picture 45" descr="slide-cov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0335" y="4735264"/>
            <a:ext cx="2015728" cy="1133773"/>
          </a:xfrm>
          <a:prstGeom prst="rect">
            <a:avLst/>
          </a:prstGeom>
        </p:spPr>
      </p:pic>
      <p:cxnSp>
        <p:nvCxnSpPr>
          <p:cNvPr id="47" name="Connector 46"/>
          <p:cNvCxnSpPr/>
          <p:nvPr/>
        </p:nvCxnSpPr>
        <p:spPr>
          <a:xfrm>
            <a:off x="7740402" y="6747570"/>
            <a:ext cx="2375594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48" name="TextBox 47"/>
          <p:cNvSpPr txBox="1"/>
          <p:nvPr/>
        </p:nvSpPr>
        <p:spPr>
          <a:xfrm>
            <a:off x="7884319" y="6878241"/>
            <a:ext cx="609972" cy="1238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Slide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 </a:t>
            </a:r>
            <a:r>
              <a:rPr sz="800" b="0" i="0">
                <a:solidFill>
                  <a:srgbClr val="141517"/>
                </a:solidFill>
                <a:latin typeface="Inter Medium"/>
                <a:ea typeface="Inter Medium"/>
                <a:cs typeface="Inter Medium"/>
              </a:rPr>
              <a:t>cover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575965" y="7132737"/>
            <a:ext cx="9540031" cy="0"/>
          </a:xfrm>
          <a:prstGeom prst="line">
            <a:avLst/>
          </a:prstGeom>
          <a:ln w="9525">
            <a:solidFill>
              <a:srgbClr val="ECECEF"/>
            </a:solidFill>
          </a:ln>
        </p:spPr>
      </p:cxnSp>
      <p:sp>
        <p:nvSpPr>
          <p:cNvPr id="50" name="TextBox 49"/>
          <p:cNvSpPr txBox="1"/>
          <p:nvPr/>
        </p:nvSpPr>
        <p:spPr>
          <a:xfrm>
            <a:off x="863947" y="7291536"/>
            <a:ext cx="2318331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DESKELY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BRAND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GUIDELINES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OCTOBER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2026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17584" y="7291536"/>
            <a:ext cx="155156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8B9097"/>
                </a:solidFill>
                <a:latin typeface="JetBrains Mono Medium"/>
                <a:ea typeface="JetBrains Mono Medium"/>
                <a:cs typeface="JetBrains Mono Medium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5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5994" y="3226891"/>
            <a:ext cx="2879973" cy="631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4547" y="4218533"/>
            <a:ext cx="2902982" cy="1143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[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PRESS@DESKELY.COM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·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DESKELY.COM/COMPANY/MEDIA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 </a:t>
            </a:r>
            <a:r>
              <a:rPr sz="680" b="0" i="0" spc="27">
                <a:solidFill>
                  <a:srgbClr val="FFFFFF">
                    <a:alpha val="50000"/>
                  </a:srgbClr>
                </a:solidFill>
                <a:latin typeface="JetBrains Mono Medium"/>
                <a:ea typeface="JetBrains Mono Medium"/>
                <a:cs typeface="JetBrains Mono Medium"/>
              </a:rPr>
              <a:t>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Deskely brand guidelines</dc:title>
  <dc:subject/>
  <dc:creator>Deskely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